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57" r:id="rId3"/>
    <p:sldId id="280" r:id="rId4"/>
    <p:sldId id="259" r:id="rId5"/>
    <p:sldId id="258" r:id="rId6"/>
    <p:sldId id="260" r:id="rId7"/>
    <p:sldId id="276" r:id="rId8"/>
    <p:sldId id="263" r:id="rId9"/>
    <p:sldId id="272" r:id="rId10"/>
    <p:sldId id="261" r:id="rId11"/>
    <p:sldId id="262" r:id="rId12"/>
    <p:sldId id="279" r:id="rId13"/>
    <p:sldId id="267" r:id="rId14"/>
    <p:sldId id="268" r:id="rId15"/>
    <p:sldId id="269" r:id="rId16"/>
    <p:sldId id="270" r:id="rId17"/>
    <p:sldId id="277" r:id="rId18"/>
    <p:sldId id="273" r:id="rId19"/>
    <p:sldId id="271" r:id="rId20"/>
    <p:sldId id="274" r:id="rId21"/>
  </p:sldIdLst>
  <p:sldSz cx="10160000" cy="5715000"/>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588D2C65-D9A9-A54F-A3C9-F9A3AFD1E0C7}">
          <p14:sldIdLst>
            <p14:sldId id="256"/>
            <p14:sldId id="257"/>
            <p14:sldId id="280"/>
            <p14:sldId id="259"/>
            <p14:sldId id="258"/>
            <p14:sldId id="260"/>
            <p14:sldId id="276"/>
            <p14:sldId id="263"/>
            <p14:sldId id="272"/>
            <p14:sldId id="261"/>
            <p14:sldId id="262"/>
          </p14:sldIdLst>
        </p14:section>
        <p14:section name="Voor brancheorganisaties" id="{016928D6-F110-CB4E-864D-A731A493C77D}">
          <p14:sldIdLst/>
        </p14:section>
        <p14:section name="Voor regionale organisaties" id="{5EC479F4-56F3-7247-93F9-AADEE14A3F3C}">
          <p14:sldIdLst>
            <p14:sldId id="279"/>
          </p14:sldIdLst>
        </p14:section>
        <p14:section name="Standaardsectie" id="{3E42036F-C8FA-F94F-985B-6AF27D2FF9D9}">
          <p14:sldIdLst>
            <p14:sldId id="267"/>
            <p14:sldId id="268"/>
            <p14:sldId id="269"/>
            <p14:sldId id="270"/>
            <p14:sldId id="277"/>
            <p14:sldId id="273"/>
            <p14:sldId id="271"/>
            <p14:sldId id="274"/>
          </p14:sldIdLst>
        </p14:section>
      </p14:sectionLst>
    </p:ex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 Kuiper" initials="" lastIdx="7" clrIdx="0"/>
  <p:cmAuthor id="1" name="Wayra Kowsoleea" initials="WK"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B979"/>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92"/>
    <p:restoredTop sz="67472" autoAdjust="0"/>
  </p:normalViewPr>
  <p:slideViewPr>
    <p:cSldViewPr snapToGrid="0" snapToObjects="1">
      <p:cViewPr varScale="1">
        <p:scale>
          <a:sx n="54" d="100"/>
          <a:sy n="54" d="100"/>
        </p:scale>
        <p:origin x="1772" y="52"/>
      </p:cViewPr>
      <p:guideLst>
        <p:guide orient="horz" pos="1800"/>
        <p:guide pos="3200"/>
      </p:guideLst>
    </p:cSldViewPr>
  </p:slideViewPr>
  <p:notesTextViewPr>
    <p:cViewPr>
      <p:scale>
        <a:sx n="100" d="100"/>
        <a:sy n="100" d="100"/>
      </p:scale>
      <p:origin x="0" y="0"/>
    </p:cViewPr>
  </p:notesTextViewPr>
  <p:notesViewPr>
    <p:cSldViewPr snapToGrid="0" snapToObjects="1">
      <p:cViewPr varScale="1">
        <p:scale>
          <a:sx n="69" d="100"/>
          <a:sy n="69" d="100"/>
        </p:scale>
        <p:origin x="3648"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1B6554-DBDB-DD48-A46D-267F3D0C8734}" type="datetimeFigureOut">
              <a:rPr lang="nl-NL" smtClean="0"/>
              <a:t>12-6-2019</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487B76-E1AC-D441-AD6F-14CFFEC93C96}" type="slidenum">
              <a:rPr lang="nl-NL" smtClean="0"/>
              <a:t>‹nr.›</a:t>
            </a:fld>
            <a:endParaRPr lang="nl-NL"/>
          </a:p>
        </p:txBody>
      </p:sp>
    </p:spTree>
    <p:extLst>
      <p:ext uri="{BB962C8B-B14F-4D97-AF65-F5344CB8AC3E}">
        <p14:creationId xmlns:p14="http://schemas.microsoft.com/office/powerpoint/2010/main" val="2190456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875B7D-9689-6B46-BF36-ABB4EF3AF0CB}" type="datetimeFigureOut">
              <a:rPr lang="nl-NL" smtClean="0"/>
              <a:t>12-6-2019</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A05006-94C0-6640-8B21-A8825A108CC1}" type="slidenum">
              <a:rPr lang="nl-NL" smtClean="0"/>
              <a:t>‹nr.›</a:t>
            </a:fld>
            <a:endParaRPr lang="nl-NL"/>
          </a:p>
        </p:txBody>
      </p:sp>
    </p:spTree>
    <p:extLst>
      <p:ext uri="{BB962C8B-B14F-4D97-AF65-F5344CB8AC3E}">
        <p14:creationId xmlns:p14="http://schemas.microsoft.com/office/powerpoint/2010/main" val="35440623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rvo.nl/over-ons/contact"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missieautoriteit.nl/onderwerpen/wat-is-emissiehandel"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infomil.nl/onderwerpen/integrale/activiteitenbesluit/activiteitenbesluit/typen-inrichting/type-1/" TargetMode="External"/><Relationship Id="rId5" Type="http://schemas.openxmlformats.org/officeDocument/2006/relationships/hyperlink" Target="https://agnlinternet.prolocation.net/onderwerpen/duurzaam-ondernemen/energie-besparen/meerjarenafspraken-energie-effici%C3%ABntie-0" TargetMode="External"/><Relationship Id="rId4" Type="http://schemas.openxmlformats.org/officeDocument/2006/relationships/hyperlink" Target="https://www.rvo.nl/onderwerpen/agrarisch-ondernemen/agrarische-administratie-en-registratie/co2-regeling-voor-de-glastuinbouw"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b="1" dirty="0"/>
              <a:t>Voorpagina</a:t>
            </a:r>
          </a:p>
          <a:p>
            <a:r>
              <a:rPr lang="nl-NL" i="1" dirty="0"/>
              <a:t>Je kunt je eigen logo onder de PowerPoint zetten en eventueel het beeld aanpassen naar een beeld dat past bij jouw branche.</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a:t>
            </a:fld>
            <a:endParaRPr lang="nl-NL"/>
          </a:p>
        </p:txBody>
      </p:sp>
    </p:spTree>
    <p:extLst>
      <p:ext uri="{BB962C8B-B14F-4D97-AF65-F5344CB8AC3E}">
        <p14:creationId xmlns:p14="http://schemas.microsoft.com/office/powerpoint/2010/main" val="3781913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b="1" dirty="0"/>
              <a:t>Optie B:</a:t>
            </a:r>
            <a:r>
              <a:rPr lang="nl-NL" b="1" baseline="0" dirty="0"/>
              <a:t> Je hebt een Informatieplicht</a:t>
            </a:r>
          </a:p>
          <a:p>
            <a:pPr marL="0" indent="0">
              <a:buNone/>
            </a:pPr>
            <a:endParaRPr lang="nl-NL" b="1" dirty="0"/>
          </a:p>
          <a:p>
            <a:endParaRPr lang="nl-NL"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11</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b="1" dirty="0"/>
              <a:t>Stap</a:t>
            </a:r>
            <a:r>
              <a:rPr lang="nl-NL" b="1" baseline="0" dirty="0"/>
              <a:t> </a:t>
            </a:r>
            <a:r>
              <a:rPr lang="nl-NL" b="1" dirty="0"/>
              <a:t>2:</a:t>
            </a:r>
            <a:r>
              <a:rPr lang="nl-NL" b="1" baseline="0" dirty="0"/>
              <a:t> Bepaal Erkende Maatregelenlijst</a:t>
            </a:r>
          </a:p>
          <a:p>
            <a:pPr marL="0" indent="0">
              <a:buNone/>
            </a:pPr>
            <a:endParaRPr lang="nl-NL" b="1" dirty="0"/>
          </a:p>
          <a:p>
            <a:r>
              <a:rPr lang="nl-NL" dirty="0"/>
              <a:t>In het Stappenplan Informatieplicht</a:t>
            </a:r>
            <a:r>
              <a:rPr lang="nl-NL" baseline="0" dirty="0"/>
              <a:t> wordt je automatisch naar stap 2 geleidt als je een Informatieplicht hebt. Hier vind je een overzicht van de negentien bedrijfstakken waarvoor een EML is opgesteld. Bepaal welke EML op jouw bedrijf van toepassing is. Je kunt dan doorklikken op een overzicht van de thema’s die op jouw bedrijfstak van toepassing zijn. Per thema krijg je op hoofdlijnen een lijst van bijbehorende erkende maatregelen. De complete lijst met Erkende Maatregelen vind je op </a:t>
            </a:r>
            <a:r>
              <a:rPr lang="nl-NL" baseline="0" dirty="0" err="1"/>
              <a:t>WATT</a:t>
            </a:r>
            <a:r>
              <a:rPr lang="nl-NL" dirty="0" err="1"/>
              <a:t>jemoetweten.nl</a:t>
            </a:r>
            <a:r>
              <a:rPr lang="nl-NL" dirty="0"/>
              <a:t>/overzicht-erkende-maatregelenlijsten/.</a:t>
            </a:r>
          </a:p>
          <a:p>
            <a:endParaRPr lang="nl-NL" dirty="0"/>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a:t>Soms lijken meerdere </a:t>
            </a:r>
            <a:r>
              <a:rPr lang="nl-NL" baseline="0" dirty="0" err="1"/>
              <a:t>EML’s</a:t>
            </a:r>
            <a:r>
              <a:rPr lang="nl-NL" baseline="0" dirty="0"/>
              <a:t> bij jouw bedrijf te passen. Kies altijd de EML die het beste bij jouw bedrijf past. </a:t>
            </a:r>
            <a:br>
              <a:rPr lang="nl-NL" baseline="0" dirty="0"/>
            </a:br>
            <a:endParaRPr lang="nl-NL"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a:t>Is voor jouw bedrijfstak geen EML beschikbaar? </a:t>
            </a:r>
            <a:r>
              <a:rPr lang="nl-NL" sz="1200" kern="1200" dirty="0">
                <a:solidFill>
                  <a:schemeClr val="tx1"/>
                </a:solidFill>
                <a:effectLst/>
                <a:latin typeface="+mn-lt"/>
                <a:ea typeface="+mn-ea"/>
                <a:cs typeface="+mn-cs"/>
              </a:rPr>
              <a:t>Indien er voor jouw bedrijf(stak) geen lijst met erkende maatregelen is, dan kies je de lijst die het meest op jouw bedrijf van toepassing is. In het </a:t>
            </a:r>
            <a:r>
              <a:rPr lang="nl-NL" sz="1200" kern="1200" dirty="0" err="1">
                <a:solidFill>
                  <a:schemeClr val="tx1"/>
                </a:solidFill>
                <a:effectLst/>
                <a:latin typeface="+mn-lt"/>
                <a:ea typeface="+mn-ea"/>
                <a:cs typeface="+mn-cs"/>
              </a:rPr>
              <a:t>eLoket</a:t>
            </a:r>
            <a:r>
              <a:rPr lang="nl-NL" sz="1200" kern="1200" dirty="0">
                <a:solidFill>
                  <a:schemeClr val="tx1"/>
                </a:solidFill>
                <a:effectLst/>
                <a:latin typeface="+mn-lt"/>
                <a:ea typeface="+mn-ea"/>
                <a:cs typeface="+mn-cs"/>
              </a:rPr>
              <a:t> kies je de lijst bedrijfstak zonder EML en vervolgens de EML-lijst die het meest van toepassing is. Daarnaast geef je aan welke aanvullende energiebesparende maatregelen je hebt uitgevoerd. Het is aan het bevoegd gezag om te bepalen of je hiermee voldoet aan de energiebesparingsplicht.</a:t>
            </a:r>
            <a:br>
              <a:rPr lang="nl-NL" sz="1200" kern="1200" dirty="0">
                <a:solidFill>
                  <a:schemeClr val="tx1"/>
                </a:solidFill>
                <a:effectLst/>
                <a:latin typeface="+mn-lt"/>
                <a:ea typeface="+mn-ea"/>
                <a:cs typeface="+mn-cs"/>
              </a:rPr>
            </a:br>
            <a:endParaRPr lang="nl-NL"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nl-NL" i="1" baseline="0" dirty="0"/>
              <a:t>Link: </a:t>
            </a:r>
            <a:r>
              <a:rPr lang="nl-NL" i="1" baseline="0" dirty="0" err="1"/>
              <a:t>WATTjemoetweten.nl</a:t>
            </a:r>
            <a:r>
              <a:rPr lang="nl-NL" i="1" baseline="0" dirty="0"/>
              <a:t>/overzicht-erkende-maatregelenlijsten</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12</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b="1" dirty="0"/>
              <a:t>Stap</a:t>
            </a:r>
            <a:r>
              <a:rPr lang="nl-NL" b="1" baseline="0" dirty="0"/>
              <a:t> 3: Vraag </a:t>
            </a:r>
            <a:r>
              <a:rPr lang="nl-NL" b="1" baseline="0" dirty="0" err="1"/>
              <a:t>eHerkenning</a:t>
            </a:r>
            <a:r>
              <a:rPr lang="nl-NL" b="1" baseline="0" dirty="0"/>
              <a:t> aan</a:t>
            </a:r>
            <a:endParaRPr lang="nl-NL" b="1" dirty="0"/>
          </a:p>
          <a:p>
            <a:endParaRPr lang="nl-NL" dirty="0"/>
          </a:p>
          <a:p>
            <a:r>
              <a:rPr lang="nl-NL" dirty="0"/>
              <a:t>Om</a:t>
            </a:r>
            <a:r>
              <a:rPr lang="nl-NL" baseline="0" dirty="0"/>
              <a:t> in te loggen op het </a:t>
            </a:r>
            <a:r>
              <a:rPr lang="nl-NL" baseline="0" dirty="0" err="1"/>
              <a:t>eLoket</a:t>
            </a:r>
            <a:r>
              <a:rPr lang="nl-NL" baseline="0" dirty="0"/>
              <a:t> heb je een </a:t>
            </a:r>
            <a:r>
              <a:rPr lang="nl-NL" baseline="0" dirty="0" err="1"/>
              <a:t>eHerkenningsmiddel</a:t>
            </a:r>
            <a:r>
              <a:rPr lang="nl-NL" baseline="0" dirty="0"/>
              <a:t> niveau 1 nodig. Als je dit nog niet hebt, kun je dit aanvragen bij verschillende leveranciers. Doet dit wel op tijd, want het duurt circa 5 werkdagen en er zijn kosten aan verbonden, variërend van 5-20 euro per jaar. </a:t>
            </a:r>
            <a:br>
              <a:rPr lang="nl-NL" baseline="0" dirty="0"/>
            </a:br>
            <a:br>
              <a:rPr lang="nl-NL" baseline="0" dirty="0"/>
            </a:br>
            <a:r>
              <a:rPr lang="nl-NL" baseline="0" dirty="0"/>
              <a:t>Bezit u meerdere ondernemingen? Dan kunt u deze aan één </a:t>
            </a:r>
            <a:r>
              <a:rPr lang="nl-NL" baseline="0" dirty="0" err="1"/>
              <a:t>eHerkenningsmiddel</a:t>
            </a:r>
            <a:r>
              <a:rPr lang="nl-NL" baseline="0" dirty="0"/>
              <a:t> koppelen. Echter, het </a:t>
            </a:r>
            <a:r>
              <a:rPr lang="nl-NL" baseline="0" dirty="0" err="1"/>
              <a:t>eHerkenningsmiddel</a:t>
            </a:r>
            <a:r>
              <a:rPr lang="nl-NL" baseline="0" dirty="0"/>
              <a:t> is persoonsgebonden en niet overdraagbaar of te delen met andere personen. </a:t>
            </a:r>
            <a:r>
              <a:rPr lang="nl-NL" sz="1200" kern="1200" dirty="0">
                <a:solidFill>
                  <a:schemeClr val="tx1"/>
                </a:solidFill>
                <a:effectLst/>
                <a:latin typeface="+mn-lt"/>
                <a:ea typeface="+mn-ea"/>
                <a:cs typeface="+mn-cs"/>
              </a:rPr>
              <a:t>Denk bij het aanvragen hiervan goed na aan wie je de </a:t>
            </a:r>
            <a:r>
              <a:rPr lang="nl-NL" sz="1200" kern="1200" dirty="0" err="1">
                <a:solidFill>
                  <a:schemeClr val="tx1"/>
                </a:solidFill>
                <a:effectLst/>
                <a:latin typeface="+mn-lt"/>
                <a:ea typeface="+mn-ea"/>
                <a:cs typeface="+mn-cs"/>
              </a:rPr>
              <a:t>eHerkenning</a:t>
            </a:r>
            <a:r>
              <a:rPr lang="nl-NL" sz="1200" kern="1200" dirty="0">
                <a:solidFill>
                  <a:schemeClr val="tx1"/>
                </a:solidFill>
                <a:effectLst/>
                <a:latin typeface="+mn-lt"/>
                <a:ea typeface="+mn-ea"/>
                <a:cs typeface="+mn-cs"/>
              </a:rPr>
              <a:t> toewijst.</a:t>
            </a:r>
            <a:br>
              <a:rPr lang="nl-NL" sz="1200" kern="1200" dirty="0">
                <a:solidFill>
                  <a:schemeClr val="tx1"/>
                </a:solidFill>
                <a:effectLst/>
                <a:latin typeface="+mn-lt"/>
                <a:ea typeface="+mn-ea"/>
                <a:cs typeface="+mn-cs"/>
              </a:rPr>
            </a:b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Als er al een </a:t>
            </a:r>
            <a:r>
              <a:rPr lang="nl-NL" sz="1200" kern="1200" dirty="0" err="1">
                <a:solidFill>
                  <a:schemeClr val="tx1"/>
                </a:solidFill>
                <a:effectLst/>
                <a:latin typeface="+mn-lt"/>
                <a:ea typeface="+mn-ea"/>
                <a:cs typeface="+mn-cs"/>
              </a:rPr>
              <a:t>eHerkenningsmiddel</a:t>
            </a:r>
            <a:r>
              <a:rPr lang="nl-NL" sz="1200" kern="1200" dirty="0">
                <a:solidFill>
                  <a:schemeClr val="tx1"/>
                </a:solidFill>
                <a:effectLst/>
                <a:latin typeface="+mn-lt"/>
                <a:ea typeface="+mn-ea"/>
                <a:cs typeface="+mn-cs"/>
              </a:rPr>
              <a:t> wordt gebruikt in de organisatie, kan je twee dingen doen 1) een nieuwe eHerkenning niveau 1 aanvragen of 2) nagaan of er intern een beheerder is die jou kan machtigen.</a:t>
            </a:r>
          </a:p>
          <a:p>
            <a:endParaRPr lang="nl-NL" baseline="0" dirty="0"/>
          </a:p>
          <a:p>
            <a:r>
              <a:rPr lang="nl-NL" baseline="0" dirty="0"/>
              <a:t>Je kunt ook een intermediair machtigen om voor jouw bedrijf te rapporteren in het </a:t>
            </a:r>
            <a:r>
              <a:rPr lang="nl-NL" baseline="0" dirty="0" err="1"/>
              <a:t>eLoket</a:t>
            </a:r>
            <a:r>
              <a:rPr lang="nl-NL" baseline="0" dirty="0"/>
              <a:t>. Let op, deze zogenaamde ketenmachtiging is niet bij alle leveranciers mogelijk. Ondanks de machtiging blijf je als ondernemer zelf verantwoordelijk voor de inhoud van de rapportage. Het bewijs van machtiging aan de intermediair hoef je niet op te sturen, RVO kan deze wel opvragen. </a:t>
            </a:r>
          </a:p>
          <a:p>
            <a:endParaRPr lang="nl-NL" baseline="0" dirty="0"/>
          </a:p>
          <a:p>
            <a:r>
              <a:rPr lang="nl-NL" i="1" baseline="0" dirty="0"/>
              <a:t>Link: </a:t>
            </a:r>
            <a:r>
              <a:rPr lang="nl-NL" i="1" baseline="0" dirty="0" err="1"/>
              <a:t>https</a:t>
            </a:r>
            <a:r>
              <a:rPr lang="nl-NL" i="1" baseline="0" dirty="0"/>
              <a:t>://</a:t>
            </a:r>
            <a:r>
              <a:rPr lang="nl-NL" i="1" baseline="0" dirty="0" err="1"/>
              <a:t>eherkenning.nl</a:t>
            </a:r>
            <a:r>
              <a:rPr lang="nl-NL" i="1" baseline="0" dirty="0"/>
              <a:t>/inloggen-met-</a:t>
            </a:r>
            <a:r>
              <a:rPr lang="nl-NL" i="1" baseline="0" dirty="0" err="1"/>
              <a:t>eherkenning</a:t>
            </a:r>
            <a:r>
              <a:rPr lang="nl-NL" i="1" baseline="0" dirty="0"/>
              <a:t>/leveranciers/leveranciersoverzicht</a:t>
            </a:r>
          </a:p>
          <a:p>
            <a:r>
              <a:rPr lang="nl-NL" i="1" baseline="0" dirty="0"/>
              <a:t>Link</a:t>
            </a:r>
            <a:r>
              <a:rPr lang="nl-NL" i="1" baseline="0"/>
              <a:t>: https://www.rvo.nl/sites/default/files/2019/04/Definitief Machtigingsformulier.pdf</a:t>
            </a:r>
            <a:endParaRPr lang="nl-NL"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13</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b="1" dirty="0"/>
              <a:t>Stap 4: Rapporteer in het </a:t>
            </a:r>
            <a:r>
              <a:rPr lang="nl-NL" b="1" dirty="0" err="1"/>
              <a:t>eLoket</a:t>
            </a:r>
            <a:r>
              <a:rPr lang="nl-NL" b="1" dirty="0"/>
              <a:t> van RVO</a:t>
            </a:r>
          </a:p>
          <a:p>
            <a:pPr marL="0" indent="0">
              <a:buNone/>
            </a:pPr>
            <a:endParaRPr lang="nl-NL" b="1" dirty="0"/>
          </a:p>
          <a:p>
            <a:pPr marL="0" indent="0">
              <a:buNone/>
            </a:pPr>
            <a:r>
              <a:rPr lang="nl-NL" b="0" dirty="0"/>
              <a:t>Log nu in op het </a:t>
            </a:r>
            <a:r>
              <a:rPr lang="nl-NL" b="0" dirty="0" err="1"/>
              <a:t>eLoket</a:t>
            </a:r>
            <a:r>
              <a:rPr lang="nl-NL" b="0" dirty="0"/>
              <a:t> van RVO en rapporteer per vestiging de erkende maatregelen die je hebt genomen. Je kunt hierop een toelichting geven, maar dat hoeft niet. Heb jij andere energiebesparende maatregelen doorgevoerd die niet op de EML staan? Ook die kun je hier opvoeren. Deze moeten tenminste een gelijkwaardig energetisch effect hebben als de erkende maatregel die zij vervangen</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14</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b="1" dirty="0"/>
              <a:t>WATT gebeurt</a:t>
            </a:r>
            <a:r>
              <a:rPr lang="nl-NL" b="1" baseline="0" dirty="0"/>
              <a:t> er met mijn gegevens</a:t>
            </a:r>
            <a:r>
              <a:rPr lang="nl-NL" b="1" dirty="0"/>
              <a:t>?</a:t>
            </a:r>
          </a:p>
          <a:p>
            <a:r>
              <a:rPr lang="nl-NL" sz="1200" kern="1200" dirty="0">
                <a:solidFill>
                  <a:schemeClr val="tx1"/>
                </a:solidFill>
                <a:effectLst/>
                <a:latin typeface="+mn-lt"/>
                <a:ea typeface="+mn-ea"/>
                <a:cs typeface="+mn-cs"/>
              </a:rPr>
              <a:t>De gemeente of omgevingsdienst kan jouw rapportage ophalen in het </a:t>
            </a:r>
            <a:r>
              <a:rPr lang="nl-NL" sz="1200" kern="1200" dirty="0" err="1">
                <a:solidFill>
                  <a:schemeClr val="tx1"/>
                </a:solidFill>
                <a:effectLst/>
                <a:latin typeface="+mn-lt"/>
                <a:ea typeface="+mn-ea"/>
                <a:cs typeface="+mn-cs"/>
              </a:rPr>
              <a:t>eLoket</a:t>
            </a:r>
            <a:r>
              <a:rPr lang="nl-NL" sz="1200" kern="1200" dirty="0">
                <a:solidFill>
                  <a:schemeClr val="tx1"/>
                </a:solidFill>
                <a:effectLst/>
                <a:latin typeface="+mn-lt"/>
                <a:ea typeface="+mn-ea"/>
                <a:cs typeface="+mn-cs"/>
              </a:rPr>
              <a:t>. Zij gebruiken de informatie om te bepalen of je voldoet aan de energiebesparingsplicht en Informatieplicht. Andere organisaties kunnen niet bij jouw gegevens.</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Mogelijk volgt</a:t>
            </a:r>
            <a:r>
              <a:rPr lang="nl-NL" sz="1200" kern="1200" baseline="0" dirty="0">
                <a:solidFill>
                  <a:schemeClr val="tx1"/>
                </a:solidFill>
                <a:effectLst/>
                <a:latin typeface="+mn-lt"/>
                <a:ea typeface="+mn-ea"/>
                <a:cs typeface="+mn-cs"/>
              </a:rPr>
              <a:t> er een controle. De kans op controle is kleiner naarmate je meer aan energiebesparing hebt gedaan. De controles zullen zich vooral richten op bedrijven die niets hebben ingevuld of niet aan energiebesparing doen. </a:t>
            </a: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15</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sz="1200" b="1" kern="1200" dirty="0">
                <a:solidFill>
                  <a:schemeClr val="tx1"/>
                </a:solidFill>
                <a:effectLst/>
                <a:latin typeface="+mn-lt"/>
                <a:ea typeface="+mn-ea"/>
                <a:cs typeface="+mn-cs"/>
              </a:rPr>
              <a:t>WATT</a:t>
            </a:r>
            <a:r>
              <a:rPr lang="nl-NL" sz="1200" b="1" kern="1200" baseline="0" dirty="0">
                <a:solidFill>
                  <a:schemeClr val="tx1"/>
                </a:solidFill>
                <a:effectLst/>
                <a:latin typeface="+mn-lt"/>
                <a:ea typeface="+mn-ea"/>
                <a:cs typeface="+mn-cs"/>
              </a:rPr>
              <a:t> nu?</a:t>
            </a:r>
            <a:endParaRPr lang="nl-NL" sz="1200" b="1"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16</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BA05006-94C0-6640-8B21-A8825A108CC1}" type="slidenum">
              <a:rPr lang="nl-NL" smtClean="0"/>
              <a:t>17</a:t>
            </a:fld>
            <a:endParaRPr lang="nl-NL"/>
          </a:p>
        </p:txBody>
      </p:sp>
    </p:spTree>
    <p:extLst>
      <p:ext uri="{BB962C8B-B14F-4D97-AF65-F5344CB8AC3E}">
        <p14:creationId xmlns:p14="http://schemas.microsoft.com/office/powerpoint/2010/main" val="3308708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sz="1200" b="1" kern="1200" dirty="0" err="1">
                <a:solidFill>
                  <a:schemeClr val="tx1"/>
                </a:solidFill>
                <a:effectLst/>
                <a:latin typeface="+mn-lt"/>
                <a:ea typeface="+mn-ea"/>
                <a:cs typeface="+mn-cs"/>
              </a:rPr>
              <a:t>WATTjemoetweten.nl</a:t>
            </a:r>
            <a:endParaRPr lang="nl-NL" sz="1200" b="0" kern="1200" dirty="0">
              <a:solidFill>
                <a:schemeClr val="tx1"/>
              </a:solidFill>
              <a:effectLst/>
              <a:latin typeface="+mn-lt"/>
              <a:ea typeface="+mn-ea"/>
              <a:cs typeface="+mn-cs"/>
            </a:endParaRPr>
          </a:p>
          <a:p>
            <a:pPr marL="0" indent="0">
              <a:buNone/>
            </a:pPr>
            <a:endParaRPr lang="nl-NL" sz="1200" b="0" kern="1200" dirty="0">
              <a:solidFill>
                <a:schemeClr val="tx1"/>
              </a:solidFill>
              <a:effectLst/>
              <a:latin typeface="+mn-lt"/>
              <a:ea typeface="+mn-ea"/>
              <a:cs typeface="+mn-cs"/>
            </a:endParaRPr>
          </a:p>
          <a:p>
            <a:pPr marL="0" indent="0">
              <a:buNone/>
            </a:pPr>
            <a:r>
              <a:rPr lang="nl-NL" sz="1200" b="0" i="1" kern="1200" dirty="0">
                <a:solidFill>
                  <a:schemeClr val="tx1"/>
                </a:solidFill>
                <a:effectLst/>
                <a:latin typeface="+mn-lt"/>
                <a:ea typeface="+mn-ea"/>
                <a:cs typeface="+mn-cs"/>
              </a:rPr>
              <a:t>Link: </a:t>
            </a:r>
            <a:r>
              <a:rPr lang="nl-NL" sz="1200" b="0" i="1" kern="1200" dirty="0" err="1">
                <a:solidFill>
                  <a:schemeClr val="tx1"/>
                </a:solidFill>
                <a:effectLst/>
                <a:latin typeface="+mn-lt"/>
                <a:ea typeface="+mn-ea"/>
                <a:cs typeface="+mn-cs"/>
              </a:rPr>
              <a:t>www.WATTjemoetweten.nl</a:t>
            </a:r>
            <a:r>
              <a:rPr lang="nl-NL" sz="1200" b="0" i="1" kern="1200" dirty="0">
                <a:solidFill>
                  <a:schemeClr val="tx1"/>
                </a:solidFill>
                <a:effectLst/>
                <a:latin typeface="+mn-lt"/>
                <a:ea typeface="+mn-ea"/>
                <a:cs typeface="+mn-cs"/>
              </a:rPr>
              <a:t> </a:t>
            </a:r>
            <a:endParaRPr lang="nl-NL" sz="1200" b="1" i="1"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18</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sz="1200" b="1" kern="1200" dirty="0">
                <a:solidFill>
                  <a:schemeClr val="tx1"/>
                </a:solidFill>
                <a:effectLst/>
                <a:latin typeface="+mn-lt"/>
                <a:ea typeface="+mn-ea"/>
                <a:cs typeface="+mn-cs"/>
              </a:rPr>
              <a:t>Vragen</a:t>
            </a:r>
          </a:p>
          <a:p>
            <a:pPr marL="0" indent="0">
              <a:buNone/>
            </a:pPr>
            <a:endParaRPr lang="nl-NL" sz="1200" kern="1200" dirty="0">
              <a:solidFill>
                <a:schemeClr val="tx1"/>
              </a:solidFill>
              <a:effectLst/>
              <a:latin typeface="+mn-lt"/>
              <a:ea typeface="+mn-ea"/>
              <a:cs typeface="+mn-cs"/>
            </a:endParaRPr>
          </a:p>
          <a:p>
            <a:pPr marL="0" indent="0">
              <a:buNone/>
            </a:pPr>
            <a:endParaRPr lang="nl-NL"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nl-NL" sz="1200" i="1" kern="1200" dirty="0">
                <a:solidFill>
                  <a:schemeClr val="tx1"/>
                </a:solidFill>
                <a:effectLst/>
                <a:latin typeface="+mn-lt"/>
                <a:ea typeface="+mn-ea"/>
                <a:cs typeface="+mn-cs"/>
              </a:rPr>
              <a:t>Link: </a:t>
            </a:r>
            <a:r>
              <a:rPr lang="nl-NL" i="1" dirty="0">
                <a:hlinkClick r:id="rId3"/>
              </a:rPr>
              <a:t>https://www.rvo.nl/over-ons/contact</a:t>
            </a:r>
            <a:r>
              <a:rPr lang="nl-NL" i="1" dirty="0"/>
              <a:t> </a:t>
            </a:r>
          </a:p>
          <a:p>
            <a:pPr marL="0" indent="0">
              <a:buNone/>
            </a:pP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19</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b="1" dirty="0"/>
              <a:t>Einde</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20</a:t>
            </a:fld>
            <a:endParaRPr lang="nl-NL"/>
          </a:p>
        </p:txBody>
      </p:sp>
    </p:spTree>
    <p:extLst>
      <p:ext uri="{BB962C8B-B14F-4D97-AF65-F5344CB8AC3E}">
        <p14:creationId xmlns:p14="http://schemas.microsoft.com/office/powerpoint/2010/main" val="16636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b="1" dirty="0"/>
              <a:t>Inhoudsopgave</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2</a:t>
            </a:fld>
            <a:endParaRPr lang="nl-NL"/>
          </a:p>
        </p:txBody>
      </p:sp>
    </p:spTree>
    <p:extLst>
      <p:ext uri="{BB962C8B-B14F-4D97-AF65-F5344CB8AC3E}">
        <p14:creationId xmlns:p14="http://schemas.microsoft.com/office/powerpoint/2010/main" val="2963111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b="1" dirty="0"/>
              <a:t>WATT is de Informatieplicht?</a:t>
            </a:r>
          </a:p>
          <a:p>
            <a:pPr marL="0" marR="0" indent="0" algn="l" defTabSz="457200" rtl="0" eaLnBrk="1" fontAlgn="auto" latinLnBrk="0" hangingPunct="1">
              <a:lnSpc>
                <a:spcPct val="100000"/>
              </a:lnSpc>
              <a:spcBef>
                <a:spcPts val="0"/>
              </a:spcBef>
              <a:spcAft>
                <a:spcPts val="0"/>
              </a:spcAft>
              <a:buClrTx/>
              <a:buSzTx/>
              <a:buFontTx/>
              <a:buNone/>
              <a:tabLst/>
              <a:defRPr/>
            </a:pPr>
            <a:r>
              <a:rPr lang="nl-NL" sz="1200" dirty="0"/>
              <a:t>De Informatieplicht Energiebesparing is een uitbreiding op de Wet milieubeheer die sinds 1993 van kracht is. Daarin</a:t>
            </a:r>
            <a:r>
              <a:rPr lang="nl-NL" sz="1200" baseline="0" dirty="0"/>
              <a:t> is vastgelegd dat bedrijven vanaf een bepaald energieverbruik (50.000 kWh elektriciteit of 25.000 m3 aardgas(equivalent)) maatregelen moeten nemen om energie te besparen. Vanaf 1 juli 2019 zijn zij ook verplicht om de genomen maatregelen te rapporteren.</a:t>
            </a:r>
          </a:p>
          <a:p>
            <a:pPr marL="0" marR="0" indent="0" algn="l" defTabSz="457200" rtl="0" eaLnBrk="1" fontAlgn="auto" latinLnBrk="0" hangingPunct="1">
              <a:lnSpc>
                <a:spcPct val="100000"/>
              </a:lnSpc>
              <a:spcBef>
                <a:spcPts val="0"/>
              </a:spcBef>
              <a:spcAft>
                <a:spcPts val="0"/>
              </a:spcAft>
              <a:buClrTx/>
              <a:buSzTx/>
              <a:buFontTx/>
              <a:buNone/>
              <a:tabLst/>
              <a:defRPr/>
            </a:pPr>
            <a:endParaRPr lang="nl-NL" dirty="0"/>
          </a:p>
          <a:p>
            <a:pPr marL="0" marR="0" indent="0" algn="l" defTabSz="457200" rtl="0" eaLnBrk="1" fontAlgn="auto" latinLnBrk="0" hangingPunct="1">
              <a:lnSpc>
                <a:spcPct val="100000"/>
              </a:lnSpc>
              <a:spcBef>
                <a:spcPts val="0"/>
              </a:spcBef>
              <a:spcAft>
                <a:spcPts val="0"/>
              </a:spcAft>
              <a:buClrTx/>
              <a:buSzTx/>
              <a:buFontTx/>
              <a:buNone/>
              <a:tabLst/>
              <a:defRPr/>
            </a:pPr>
            <a:r>
              <a:rPr lang="nl-NL" sz="1200" dirty="0"/>
              <a:t>Let op: er zijn een aantal uitzonderingen, hier komen we zo op.</a:t>
            </a:r>
          </a:p>
          <a:p>
            <a:endParaRPr lang="nl-NL"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4</a:t>
            </a:fld>
            <a:endParaRPr lang="nl-NL"/>
          </a:p>
        </p:txBody>
      </p:sp>
    </p:spTree>
    <p:extLst>
      <p:ext uri="{BB962C8B-B14F-4D97-AF65-F5344CB8AC3E}">
        <p14:creationId xmlns:p14="http://schemas.microsoft.com/office/powerpoint/2010/main" val="1465563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b="1" dirty="0"/>
              <a:t>Tijdlijn</a:t>
            </a:r>
            <a:endParaRPr lang="nl-NL" b="1" baseline="0" dirty="0"/>
          </a:p>
          <a:p>
            <a:pPr marL="0" indent="0">
              <a:buNone/>
            </a:pPr>
            <a:endParaRPr lang="nl-NL" b="1" dirty="0"/>
          </a:p>
          <a:p>
            <a:pPr marL="0" indent="0">
              <a:buNone/>
            </a:pPr>
            <a:r>
              <a:rPr lang="nl-NL" b="0" dirty="0"/>
              <a:t>1993: Wet milieubeheer</a:t>
            </a:r>
          </a:p>
          <a:p>
            <a:pPr marL="0" indent="0">
              <a:buNone/>
            </a:pPr>
            <a:endParaRPr lang="nl-NL" b="0" dirty="0"/>
          </a:p>
          <a:p>
            <a:pPr marL="0" indent="0">
              <a:buNone/>
            </a:pPr>
            <a:r>
              <a:rPr lang="nl-NL" b="0" dirty="0"/>
              <a:t>2008: Energiebesparingsverplichting</a:t>
            </a:r>
          </a:p>
          <a:p>
            <a:pPr marL="0" indent="0">
              <a:buNone/>
            </a:pPr>
            <a:r>
              <a:rPr lang="nl-NL" b="0" dirty="0"/>
              <a:t>Aanvulling op de Wet milieubeheer. Bedrijven met een energieverbruik vanaf 50.000 kWh of 25.000 m3 aardgas(equivalent) per jaar, zijn verplicht energiebesparende maatregelen te nemen die zich binnen vijf jaar terugverdienen.</a:t>
            </a:r>
          </a:p>
          <a:p>
            <a:pPr marL="0" indent="0">
              <a:buNone/>
            </a:pPr>
            <a:endParaRPr lang="nl-NL" b="0" dirty="0"/>
          </a:p>
          <a:p>
            <a:pPr marL="0" indent="0">
              <a:buNone/>
            </a:pPr>
            <a:r>
              <a:rPr lang="nl-NL" b="0" dirty="0"/>
              <a:t>2015: Erkende Maatregelenlijst (EML)</a:t>
            </a:r>
          </a:p>
          <a:p>
            <a:pPr marL="0" indent="0">
              <a:buNone/>
            </a:pPr>
            <a:r>
              <a:rPr lang="nl-NL" b="0" dirty="0"/>
              <a:t>Om gemakkelijker aan de energiebesparingsverplichting te voldoen is voor negentien bedrijfstakken een ‘Erkende Maatregelenlijst’ opgesteld. Valt jouw bedrijf binnen een van deze bedrijfstakken? Dan voldoe je automatisch aan </a:t>
            </a:r>
            <a:r>
              <a:rPr lang="nl-NL" b="0" baseline="0" dirty="0"/>
              <a:t>de energiebesparingsverplichting als je alle erkende maatregelen doorvoert die op jouw bedrijf van toepassing zijn. De EML geeft je dus meer houvast.</a:t>
            </a:r>
            <a:endParaRPr lang="nl-NL" b="0" dirty="0"/>
          </a:p>
          <a:p>
            <a:pPr marL="0" indent="0">
              <a:buNone/>
            </a:pPr>
            <a:endParaRPr lang="nl-NL" b="0" dirty="0"/>
          </a:p>
          <a:p>
            <a:pPr marL="0" indent="0">
              <a:buNone/>
            </a:pPr>
            <a:r>
              <a:rPr lang="nl-NL" b="0" dirty="0"/>
              <a:t>Februari 2019: </a:t>
            </a:r>
            <a:r>
              <a:rPr lang="nl-NL" b="0" dirty="0" err="1"/>
              <a:t>EML’s</a:t>
            </a:r>
            <a:r>
              <a:rPr lang="nl-NL" b="0" dirty="0"/>
              <a:t> vernieuwd en gepubliceerd in de Staatscourant.</a:t>
            </a:r>
          </a:p>
          <a:p>
            <a:pPr marL="0" indent="0">
              <a:buNone/>
            </a:pPr>
            <a:endParaRPr lang="nl-NL" b="0" dirty="0"/>
          </a:p>
          <a:p>
            <a:pPr marL="0" indent="0">
              <a:buNone/>
            </a:pPr>
            <a:r>
              <a:rPr lang="nl-NL" b="0" dirty="0"/>
              <a:t>1 juli 2019: Informatieplicht</a:t>
            </a:r>
          </a:p>
          <a:p>
            <a:pPr marL="0" indent="0">
              <a:buNone/>
            </a:pPr>
            <a:r>
              <a:rPr lang="nl-NL" b="0" dirty="0"/>
              <a:t>Bedrijven die binnen de </a:t>
            </a:r>
            <a:r>
              <a:rPr lang="nl-NL" b="0" dirty="0" err="1"/>
              <a:t>energiebesparingverplichting</a:t>
            </a:r>
            <a:r>
              <a:rPr lang="nl-NL" b="0" dirty="0"/>
              <a:t> vallen zijn vanaf nu verplicht de genomen energiebesparende maatregelen te rapporteren.</a:t>
            </a:r>
          </a:p>
          <a:p>
            <a:endParaRPr lang="nl-NL"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5</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b="1" dirty="0"/>
              <a:t>WATT en waarom?</a:t>
            </a:r>
          </a:p>
          <a:p>
            <a:endParaRPr lang="nl-NL" dirty="0"/>
          </a:p>
          <a:p>
            <a:r>
              <a:rPr lang="nl-NL" dirty="0"/>
              <a:t>Waarom zou je als ondernemer voldoen aan de informatieplicht? Dit is immers niet je </a:t>
            </a:r>
            <a:r>
              <a:rPr lang="nl-NL" dirty="0" err="1"/>
              <a:t>core</a:t>
            </a:r>
            <a:r>
              <a:rPr lang="nl-NL" dirty="0"/>
              <a:t> business. </a:t>
            </a:r>
          </a:p>
          <a:p>
            <a:endParaRPr lang="nl-NL" i="1" dirty="0"/>
          </a:p>
          <a:p>
            <a:r>
              <a:rPr lang="nl-NL" i="1" dirty="0"/>
              <a:t>Twee redenen:</a:t>
            </a:r>
          </a:p>
          <a:p>
            <a:endParaRPr lang="nl-NL" dirty="0"/>
          </a:p>
          <a:p>
            <a:pPr marL="228600" indent="-228600">
              <a:buFont typeface="+mj-lt"/>
              <a:buAutoNum type="arabicPeriod"/>
            </a:pPr>
            <a:r>
              <a:rPr lang="nl-NL" dirty="0"/>
              <a:t>- ondernemers en vertegenwoordigers voelen en nemen verantwoordelijkheid</a:t>
            </a:r>
          </a:p>
          <a:p>
            <a:pPr marL="228600" indent="-228600">
              <a:buFont typeface="+mj-lt"/>
              <a:buAutoNum type="arabicPeriod"/>
            </a:pPr>
            <a:endParaRPr lang="nl-NL" dirty="0"/>
          </a:p>
          <a:p>
            <a:pPr marL="228600" indent="-228600">
              <a:buFont typeface="+mj-lt"/>
              <a:buAutoNum type="arabicPeriod"/>
            </a:pPr>
            <a:r>
              <a:rPr lang="nl-NL" dirty="0"/>
              <a:t>- Versnelling in de energietransitie bewerkstelligen</a:t>
            </a:r>
          </a:p>
          <a:p>
            <a:endParaRPr lang="nl-NL" i="1"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6</a:t>
            </a:fld>
            <a:endParaRPr lang="nl-NL"/>
          </a:p>
        </p:txBody>
      </p:sp>
    </p:spTree>
    <p:extLst>
      <p:ext uri="{BB962C8B-B14F-4D97-AF65-F5344CB8AC3E}">
        <p14:creationId xmlns:p14="http://schemas.microsoft.com/office/powerpoint/2010/main" val="1465563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b="1" dirty="0"/>
              <a:t>WATT betekent het voor mijn bedrijf?</a:t>
            </a:r>
          </a:p>
          <a:p>
            <a:endParaRPr lang="nl-NL" dirty="0"/>
          </a:p>
          <a:p>
            <a:r>
              <a:rPr lang="nl-NL" dirty="0"/>
              <a:t>Er</a:t>
            </a:r>
            <a:r>
              <a:rPr lang="nl-NL" baseline="0" dirty="0"/>
              <a:t> is een eenvoudige tool om te bepalen of de Informatieplicht op jouw bedrijf van toepassing is: het Stappenplan Informatieplicht. Vul de vragen in en je weet binnen vijf minuten of jouw bedrijf binnen deze regeling valt. Om het stappenplan te doorlopen, moet je weten wat jouw jaarlijkse energieverbruik is, uitgesplitst in elektriciteits- en aardgasverbruik en/of aardgasequivalenten. Je kunt dit vinden op je jaarrekening of bepalen aan de hand van je maandelijkse afschriften.</a:t>
            </a:r>
          </a:p>
          <a:p>
            <a:endParaRPr lang="nl-NL" baseline="0" dirty="0"/>
          </a:p>
          <a:p>
            <a:r>
              <a:rPr lang="nl-NL" i="1" baseline="0" dirty="0"/>
              <a:t>Link: </a:t>
            </a:r>
            <a:r>
              <a:rPr lang="nl-NL" i="1" baseline="0" dirty="0" err="1"/>
              <a:t>https</a:t>
            </a:r>
            <a:r>
              <a:rPr lang="nl-NL" i="1" baseline="0" dirty="0"/>
              <a:t>://</a:t>
            </a:r>
            <a:r>
              <a:rPr lang="nl-NL" i="1" baseline="0" dirty="0" err="1"/>
              <a:t>wattjemoetweten.nl</a:t>
            </a:r>
            <a:r>
              <a:rPr lang="nl-NL" i="1" baseline="0" dirty="0"/>
              <a:t>/stappenplan-informatieplicht/</a:t>
            </a:r>
            <a:endParaRPr lang="nl-NL" i="1"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7</a:t>
            </a:fld>
            <a:endParaRPr lang="nl-NL"/>
          </a:p>
        </p:txBody>
      </p:sp>
    </p:spTree>
    <p:extLst>
      <p:ext uri="{BB962C8B-B14F-4D97-AF65-F5344CB8AC3E}">
        <p14:creationId xmlns:p14="http://schemas.microsoft.com/office/powerpoint/2010/main" val="1826951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b="1" dirty="0"/>
              <a:t>Uitzonderingen</a:t>
            </a:r>
          </a:p>
          <a:p>
            <a:endParaRPr lang="nl-NL" dirty="0"/>
          </a:p>
          <a:p>
            <a:r>
              <a:rPr lang="nl-NL" dirty="0"/>
              <a:t>Sommige</a:t>
            </a:r>
            <a:r>
              <a:rPr lang="nl-NL" baseline="0" dirty="0"/>
              <a:t> bedrijven zijn uitgezonderd van de Informatieplicht. Zij hoeven dus ook niet de door hen getroffen maatregelen te rapporteren. Dit zijn:</a:t>
            </a:r>
          </a:p>
          <a:p>
            <a:pPr lvl="0"/>
            <a:r>
              <a:rPr lang="nl-NL" sz="800" kern="1200" dirty="0">
                <a:solidFill>
                  <a:schemeClr val="tx1"/>
                </a:solidFill>
                <a:effectLst/>
                <a:latin typeface="+mn-lt"/>
                <a:ea typeface="+mn-ea"/>
                <a:cs typeface="+mn-cs"/>
              </a:rPr>
              <a:t>- Bedrijven of instellingen waarvan alle Wet milieubeheer-inrichtingen deelnemen aan het (</a:t>
            </a:r>
            <a:r>
              <a:rPr lang="nl-NL" sz="800" u="none" strike="noStrike" kern="1200" dirty="0">
                <a:solidFill>
                  <a:schemeClr val="tx1"/>
                </a:solidFill>
                <a:effectLst/>
                <a:latin typeface="+mn-lt"/>
                <a:ea typeface="+mn-ea"/>
                <a:cs typeface="+mn-cs"/>
                <a:hlinkClick r:id="rId3"/>
              </a:rPr>
              <a:t>Europese emissiehandelssysteem (EU ETS</a:t>
            </a:r>
            <a:r>
              <a:rPr lang="nl-NL" sz="800" kern="1200" dirty="0">
                <a:solidFill>
                  <a:schemeClr val="tx1"/>
                </a:solidFill>
                <a:effectLst/>
                <a:latin typeface="+mn-lt"/>
                <a:ea typeface="+mn-ea"/>
                <a:cs typeface="+mn-cs"/>
              </a:rPr>
              <a:t>).</a:t>
            </a:r>
          </a:p>
          <a:p>
            <a:pPr lvl="0"/>
            <a:r>
              <a:rPr lang="nl-NL" sz="800" kern="1200" dirty="0">
                <a:solidFill>
                  <a:schemeClr val="tx1"/>
                </a:solidFill>
                <a:effectLst/>
                <a:latin typeface="+mn-lt"/>
                <a:ea typeface="+mn-ea"/>
                <a:cs typeface="+mn-cs"/>
              </a:rPr>
              <a:t>- Glastuinbouwbedrijven die deelnemen aan het </a:t>
            </a:r>
            <a:r>
              <a:rPr lang="nl-NL" sz="800" u="none" strike="noStrike" kern="1200" dirty="0">
                <a:solidFill>
                  <a:schemeClr val="tx1"/>
                </a:solidFill>
                <a:effectLst/>
                <a:latin typeface="+mn-lt"/>
                <a:ea typeface="+mn-ea"/>
                <a:cs typeface="+mn-cs"/>
                <a:hlinkClick r:id="rId4"/>
              </a:rPr>
              <a:t>CO₂-vereveningssysteem</a:t>
            </a:r>
            <a:r>
              <a:rPr lang="nl-NL" sz="800" kern="1200" dirty="0">
                <a:solidFill>
                  <a:schemeClr val="tx1"/>
                </a:solidFill>
                <a:effectLst/>
                <a:latin typeface="+mn-lt"/>
                <a:ea typeface="+mn-ea"/>
                <a:cs typeface="+mn-cs"/>
              </a:rPr>
              <a:t>.</a:t>
            </a:r>
          </a:p>
          <a:p>
            <a:pPr lvl="0"/>
            <a:r>
              <a:rPr lang="nl-NL" sz="800" kern="1200" dirty="0">
                <a:solidFill>
                  <a:schemeClr val="tx1"/>
                </a:solidFill>
                <a:effectLst/>
                <a:latin typeface="+mn-lt"/>
                <a:ea typeface="+mn-ea"/>
                <a:cs typeface="+mn-cs"/>
              </a:rPr>
              <a:t>- Bedrijven of instellingen waarvan alle Wet milieubeheer-inrichtingen deelnemen aan het convenant </a:t>
            </a:r>
            <a:r>
              <a:rPr lang="nl-NL" sz="800" u="none" strike="noStrike" kern="1200" dirty="0">
                <a:solidFill>
                  <a:schemeClr val="tx1"/>
                </a:solidFill>
                <a:effectLst/>
                <a:latin typeface="+mn-lt"/>
                <a:ea typeface="+mn-ea"/>
                <a:cs typeface="+mn-cs"/>
                <a:hlinkClick r:id="rId5"/>
              </a:rPr>
              <a:t>Meerjarenafspraken energie-efficiëntie (MJA3)</a:t>
            </a:r>
            <a:r>
              <a:rPr lang="nl-NL" sz="800" kern="1200" dirty="0">
                <a:solidFill>
                  <a:schemeClr val="tx1"/>
                </a:solidFill>
                <a:effectLst/>
                <a:latin typeface="+mn-lt"/>
                <a:ea typeface="+mn-ea"/>
                <a:cs typeface="+mn-cs"/>
              </a:rPr>
              <a:t>.</a:t>
            </a:r>
          </a:p>
          <a:p>
            <a:pPr lvl="0"/>
            <a:r>
              <a:rPr lang="nl-NL" sz="800" kern="1200" dirty="0">
                <a:solidFill>
                  <a:schemeClr val="tx1"/>
                </a:solidFill>
                <a:effectLst/>
                <a:latin typeface="+mn-lt"/>
                <a:ea typeface="+mn-ea"/>
                <a:cs typeface="+mn-cs"/>
              </a:rPr>
              <a:t>- Wet milieubeheer-inrichtingen, </a:t>
            </a:r>
            <a:r>
              <a:rPr lang="nl-NL" sz="800" u="none" strike="noStrike" kern="1200" dirty="0">
                <a:solidFill>
                  <a:schemeClr val="tx1"/>
                </a:solidFill>
                <a:effectLst/>
                <a:latin typeface="+mn-lt"/>
                <a:ea typeface="+mn-ea"/>
                <a:cs typeface="+mn-cs"/>
                <a:hlinkClick r:id="rId6"/>
              </a:rPr>
              <a:t>Type C</a:t>
            </a:r>
            <a:r>
              <a:rPr lang="nl-NL" sz="800" kern="1200" dirty="0">
                <a:solidFill>
                  <a:schemeClr val="tx1"/>
                </a:solidFill>
                <a:effectLst/>
                <a:latin typeface="+mn-lt"/>
                <a:ea typeface="+mn-ea"/>
                <a:cs typeface="+mn-cs"/>
              </a:rPr>
              <a:t>, die een omgevingsvergunning milieu hebben.</a:t>
            </a:r>
          </a:p>
          <a:p>
            <a:pPr marL="171450" indent="-171450">
              <a:buFontTx/>
              <a:buChar char="-"/>
            </a:pPr>
            <a:endParaRPr lang="nl-NL" baseline="0" dirty="0"/>
          </a:p>
          <a:p>
            <a:pPr marL="0" indent="0">
              <a:buFontTx/>
              <a:buNone/>
            </a:pPr>
            <a:r>
              <a:rPr lang="nl-NL" baseline="0" dirty="0"/>
              <a:t>Let op:</a:t>
            </a:r>
          </a:p>
          <a:p>
            <a:pPr marL="0" indent="0">
              <a:buFontTx/>
              <a:buNone/>
            </a:pPr>
            <a:r>
              <a:rPr lang="nl-NL" baseline="0" dirty="0"/>
              <a:t>Voor bedrijven die </a:t>
            </a:r>
            <a:r>
              <a:rPr lang="nl-NL" baseline="0" dirty="0" err="1"/>
              <a:t>auditplichtig</a:t>
            </a:r>
            <a:r>
              <a:rPr lang="nl-NL" baseline="0" dirty="0"/>
              <a:t> zijn onder de Europese Energie-Efficiency Richtlijn (EED) geldt dus wél de Informatieplicht, maar voor hen is de rapportage-deadline gesteld op 5 december 2019.</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8</a:t>
            </a:fld>
            <a:endParaRPr lang="nl-NL"/>
          </a:p>
        </p:txBody>
      </p:sp>
    </p:spTree>
    <p:extLst>
      <p:ext uri="{BB962C8B-B14F-4D97-AF65-F5344CB8AC3E}">
        <p14:creationId xmlns:p14="http://schemas.microsoft.com/office/powerpoint/2010/main" val="1465563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b="1" baseline="0" dirty="0"/>
              <a:t>WATT moet ik ermee?</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9</a:t>
            </a:fld>
            <a:endParaRPr lang="nl-NL"/>
          </a:p>
        </p:txBody>
      </p:sp>
    </p:spTree>
    <p:extLst>
      <p:ext uri="{BB962C8B-B14F-4D97-AF65-F5344CB8AC3E}">
        <p14:creationId xmlns:p14="http://schemas.microsoft.com/office/powerpoint/2010/main" val="1465563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pPr marL="0" indent="0">
              <a:buNone/>
            </a:pPr>
            <a:r>
              <a:rPr lang="nl-NL" b="1" dirty="0"/>
              <a:t>Optie A:</a:t>
            </a:r>
            <a:r>
              <a:rPr lang="nl-NL" b="1" baseline="0" dirty="0"/>
              <a:t> Je hebt geen Informatieplicht</a:t>
            </a:r>
          </a:p>
          <a:p>
            <a:pPr marL="0" indent="0">
              <a:buNone/>
            </a:pPr>
            <a:endParaRPr lang="nl-NL" b="1" dirty="0"/>
          </a:p>
          <a:p>
            <a:pPr marL="0" indent="0">
              <a:buNone/>
            </a:pPr>
            <a:r>
              <a:rPr lang="nl-NL" b="0" dirty="0"/>
              <a:t>Heb</a:t>
            </a:r>
            <a:r>
              <a:rPr lang="nl-NL" b="0" baseline="0" dirty="0"/>
              <a:t> je geen Informatieplicht? Dan hoef je de genomen energiebesparende maatregelen niet te rapporteren. Maar je kunt natuurlijk nog steeds energie besparen. Op </a:t>
            </a:r>
            <a:r>
              <a:rPr lang="nl-NL" b="0" baseline="0" dirty="0" err="1"/>
              <a:t>www.energiecentrum.nl</a:t>
            </a:r>
            <a:r>
              <a:rPr lang="nl-NL" b="0" baseline="0" dirty="0"/>
              <a:t> vind je bruikbare tips en adviezen.</a:t>
            </a:r>
            <a:endParaRPr lang="nl-NL" b="0" dirty="0"/>
          </a:p>
          <a:p>
            <a:endParaRPr lang="nl-NL" dirty="0"/>
          </a:p>
          <a:p>
            <a:r>
              <a:rPr lang="nl-NL" i="1" dirty="0"/>
              <a:t>Link:</a:t>
            </a:r>
            <a:r>
              <a:rPr lang="nl-NL" i="1" baseline="0" dirty="0"/>
              <a:t> </a:t>
            </a:r>
            <a:r>
              <a:rPr lang="nl-NL" i="1" baseline="0" dirty="0" err="1"/>
              <a:t>www.energiecentrum.nl</a:t>
            </a:r>
            <a:endParaRPr lang="nl-NL" i="1"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10</a:t>
            </a:fld>
            <a:endParaRPr lang="nl-NL"/>
          </a:p>
        </p:txBody>
      </p:sp>
    </p:spTree>
    <p:extLst>
      <p:ext uri="{BB962C8B-B14F-4D97-AF65-F5344CB8AC3E}">
        <p14:creationId xmlns:p14="http://schemas.microsoft.com/office/powerpoint/2010/main" val="41968406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eeg">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4FBF154C-735F-F44C-81FB-C9FDA8F804D8}"/>
              </a:ext>
            </a:extLst>
          </p:cNvPr>
          <p:cNvSpPr/>
          <p:nvPr userDrawn="1"/>
        </p:nvSpPr>
        <p:spPr>
          <a:xfrm>
            <a:off x="0" y="0"/>
            <a:ext cx="10160000" cy="5715000"/>
          </a:xfrm>
          <a:prstGeom prst="rect">
            <a:avLst/>
          </a:prstGeom>
          <a:gradFill>
            <a:gsLst>
              <a:gs pos="31000">
                <a:schemeClr val="accent1"/>
              </a:gs>
              <a:gs pos="75000">
                <a:schemeClr val="bg1">
                  <a:alpha val="0"/>
                </a:schemeClr>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11" name="Tijdelijke aanduiding voor tekst 10">
            <a:extLst>
              <a:ext uri="{FF2B5EF4-FFF2-40B4-BE49-F238E27FC236}">
                <a16:creationId xmlns:a16="http://schemas.microsoft.com/office/drawing/2014/main" id="{608CD5FB-15C0-7742-925A-95F8F4A0B2F9}"/>
              </a:ext>
            </a:extLst>
          </p:cNvPr>
          <p:cNvSpPr>
            <a:spLocks noGrp="1"/>
          </p:cNvSpPr>
          <p:nvPr>
            <p:ph type="body" sz="quarter" idx="10"/>
          </p:nvPr>
        </p:nvSpPr>
        <p:spPr>
          <a:xfrm>
            <a:off x="508001" y="3349501"/>
            <a:ext cx="5618103" cy="1589111"/>
          </a:xfrm>
          <a:noFill/>
        </p:spPr>
        <p:txBody>
          <a:bodyPr>
            <a:normAutofit/>
          </a:bodyPr>
          <a:lstStyle>
            <a:lvl1pPr marL="0" indent="0" algn="ctr">
              <a:buFontTx/>
              <a:buNone/>
              <a:defRPr sz="1800" baseline="0">
                <a:solidFill>
                  <a:schemeClr val="bg1"/>
                </a:solidFill>
              </a:defRPr>
            </a:lvl1pPr>
          </a:lstStyle>
          <a:p>
            <a:r>
              <a:rPr lang="nl-NL" dirty="0"/>
              <a:t>Klikken om de tekststijl van het model te bewerken
Tweede niveau
Derde niveau
Vierde niveau
Vijfde niveau</a:t>
            </a:r>
          </a:p>
        </p:txBody>
      </p:sp>
      <p:sp>
        <p:nvSpPr>
          <p:cNvPr id="14" name="Rechthoek 13">
            <a:extLst>
              <a:ext uri="{FF2B5EF4-FFF2-40B4-BE49-F238E27FC236}">
                <a16:creationId xmlns:a16="http://schemas.microsoft.com/office/drawing/2014/main" id="{C836EA63-201D-4C48-8674-4A525066EA3B}"/>
              </a:ext>
            </a:extLst>
          </p:cNvPr>
          <p:cNvSpPr/>
          <p:nvPr userDrawn="1"/>
        </p:nvSpPr>
        <p:spPr>
          <a:xfrm>
            <a:off x="0" y="4891848"/>
            <a:ext cx="10160000" cy="84497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pic>
        <p:nvPicPr>
          <p:cNvPr id="22" name="Afbeelding 21">
            <a:extLst>
              <a:ext uri="{FF2B5EF4-FFF2-40B4-BE49-F238E27FC236}">
                <a16:creationId xmlns:a16="http://schemas.microsoft.com/office/drawing/2014/main" id="{772C914F-2C04-E84A-B811-76DA0CFCE4BC}"/>
              </a:ext>
            </a:extLst>
          </p:cNvPr>
          <p:cNvPicPr>
            <a:picLocks noChangeAspect="1"/>
          </p:cNvPicPr>
          <p:nvPr userDrawn="1"/>
        </p:nvPicPr>
        <p:blipFill>
          <a:blip r:embed="rId3"/>
          <a:stretch>
            <a:fillRect/>
          </a:stretch>
        </p:blipFill>
        <p:spPr>
          <a:xfrm>
            <a:off x="1712150" y="466885"/>
            <a:ext cx="3569407" cy="881335"/>
          </a:xfrm>
          <a:prstGeom prst="rect">
            <a:avLst/>
          </a:prstGeom>
        </p:spPr>
      </p:pic>
      <p:sp>
        <p:nvSpPr>
          <p:cNvPr id="23" name="Titel 1">
            <a:extLst>
              <a:ext uri="{FF2B5EF4-FFF2-40B4-BE49-F238E27FC236}">
                <a16:creationId xmlns:a16="http://schemas.microsoft.com/office/drawing/2014/main" id="{56CC8CAB-80C5-4C4D-8AF8-0C86C7BB6F3F}"/>
              </a:ext>
            </a:extLst>
          </p:cNvPr>
          <p:cNvSpPr txBox="1">
            <a:spLocks/>
          </p:cNvSpPr>
          <p:nvPr userDrawn="1"/>
        </p:nvSpPr>
        <p:spPr>
          <a:xfrm>
            <a:off x="677334" y="1370040"/>
            <a:ext cx="5023556" cy="1509117"/>
          </a:xfrm>
          <a:prstGeom prst="rect">
            <a:avLst/>
          </a:prstGeom>
        </p:spPr>
        <p:txBody>
          <a:bodyPr vert="horz" lIns="0" tIns="0" rIns="0" bIns="0" rtlCol="0" anchor="t" anchorCtr="0">
            <a:normAutofit/>
          </a:bodyPr>
          <a:lstStyle>
            <a:lvl1pPr algn="l" defTabSz="380985" rtl="0" eaLnBrk="1" latinLnBrk="0" hangingPunct="1">
              <a:spcBef>
                <a:spcPct val="0"/>
              </a:spcBef>
              <a:buNone/>
              <a:defRPr sz="3000" b="1" i="0" kern="1200" baseline="0">
                <a:solidFill>
                  <a:schemeClr val="accent1"/>
                </a:solidFill>
                <a:latin typeface="+mj-lt"/>
                <a:ea typeface="+mj-ea"/>
                <a:cs typeface="+mj-cs"/>
              </a:defRPr>
            </a:lvl1pPr>
          </a:lstStyle>
          <a:p>
            <a:pPr algn="ctr"/>
            <a:r>
              <a:rPr lang="nl-NL" sz="2800" baseline="0" dirty="0">
                <a:solidFill>
                  <a:schemeClr val="bg1"/>
                </a:solidFill>
              </a:rPr>
              <a:t>je moet weten </a:t>
            </a:r>
          </a:p>
          <a:p>
            <a:pPr algn="ctr"/>
            <a:r>
              <a:rPr lang="nl-NL" sz="2800" baseline="0" dirty="0">
                <a:solidFill>
                  <a:schemeClr val="bg1"/>
                </a:solidFill>
              </a:rPr>
              <a:t>over de Informatieplicht Energiebesparing</a:t>
            </a:r>
          </a:p>
        </p:txBody>
      </p:sp>
      <p:pic>
        <p:nvPicPr>
          <p:cNvPr id="3" name="Afbeelding 2">
            <a:extLst>
              <a:ext uri="{FF2B5EF4-FFF2-40B4-BE49-F238E27FC236}">
                <a16:creationId xmlns:a16="http://schemas.microsoft.com/office/drawing/2014/main" id="{5A2FDA8F-D6BE-451F-85F8-B7A6C6CB5861}"/>
              </a:ext>
            </a:extLst>
          </p:cNvPr>
          <p:cNvPicPr>
            <a:picLocks noChangeAspect="1"/>
          </p:cNvPicPr>
          <p:nvPr userDrawn="1"/>
        </p:nvPicPr>
        <p:blipFill>
          <a:blip r:embed="rId4"/>
          <a:stretch>
            <a:fillRect/>
          </a:stretch>
        </p:blipFill>
        <p:spPr>
          <a:xfrm>
            <a:off x="7215284" y="4898886"/>
            <a:ext cx="1194259" cy="785652"/>
          </a:xfrm>
          <a:prstGeom prst="rect">
            <a:avLst/>
          </a:prstGeom>
        </p:spPr>
      </p:pic>
    </p:spTree>
    <p:extLst>
      <p:ext uri="{BB962C8B-B14F-4D97-AF65-F5344CB8AC3E}">
        <p14:creationId xmlns:p14="http://schemas.microsoft.com/office/powerpoint/2010/main" val="36025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547526" y="1483867"/>
            <a:ext cx="7104474" cy="1006080"/>
          </a:xfrm>
        </p:spPr>
        <p:txBody>
          <a:bodyPr>
            <a:noAutofit/>
          </a:bodyPr>
          <a:lstStyle>
            <a:lvl1pPr>
              <a:defRPr sz="2700" baseline="0"/>
            </a:lvl1pPr>
          </a:lstStyle>
          <a:p>
            <a:r>
              <a:rPr lang="nl-NL" dirty="0"/>
              <a:t>Titelstijl van model bewerken</a:t>
            </a:r>
          </a:p>
        </p:txBody>
      </p:sp>
      <p:sp>
        <p:nvSpPr>
          <p:cNvPr id="3" name="Tijdelijke aanduiding voor inhoud 2"/>
          <p:cNvSpPr>
            <a:spLocks noGrp="1"/>
          </p:cNvSpPr>
          <p:nvPr>
            <p:ph idx="1" hasCustomPrompt="1"/>
          </p:nvPr>
        </p:nvSpPr>
        <p:spPr>
          <a:xfrm>
            <a:off x="2547525" y="2241974"/>
            <a:ext cx="7104474" cy="3163359"/>
          </a:xfrm>
        </p:spPr>
        <p:txBody>
          <a:bodyPr lIns="0" tIns="0" rIns="0">
            <a:normAutofit/>
          </a:bodyPr>
          <a:lstStyle>
            <a:lvl1pPr marL="285739" indent="-285739">
              <a:buClr>
                <a:schemeClr val="accent2"/>
              </a:buClr>
              <a:buSzPct val="75000"/>
              <a:buFont typeface="Systeemlettertype"/>
              <a:buChar char="→"/>
              <a:defRPr sz="1800" baseline="0">
                <a:solidFill>
                  <a:schemeClr val="tx1"/>
                </a:solidFill>
              </a:defRPr>
            </a:lvl1pPr>
            <a:lvl2pPr marL="619100" indent="-238115">
              <a:buClr>
                <a:schemeClr val="accent2"/>
              </a:buClr>
              <a:buSzPct val="75000"/>
              <a:buFont typeface="Systeemlettertype"/>
              <a:buChar char="→"/>
              <a:defRPr sz="1800" baseline="0">
                <a:solidFill>
                  <a:schemeClr val="tx1"/>
                </a:solidFill>
              </a:defRPr>
            </a:lvl2pPr>
            <a:lvl3pPr marL="952462" indent="-190492">
              <a:buClr>
                <a:schemeClr val="accent2"/>
              </a:buClr>
              <a:buSzPct val="75000"/>
              <a:buFont typeface="Systeemlettertype"/>
              <a:buChar char="→"/>
              <a:defRPr sz="1800" baseline="0">
                <a:solidFill>
                  <a:schemeClr val="tx1"/>
                </a:solidFill>
              </a:defRPr>
            </a:lvl3pPr>
            <a:lvl4pPr marL="1333447" indent="-190492">
              <a:buClr>
                <a:schemeClr val="accent2"/>
              </a:buClr>
              <a:buSzPct val="75000"/>
              <a:buFont typeface="Systeemlettertype"/>
              <a:buChar char="→"/>
              <a:defRPr sz="1800" baseline="0">
                <a:solidFill>
                  <a:schemeClr val="tx1"/>
                </a:solidFill>
              </a:defRPr>
            </a:lvl4pPr>
            <a:lvl5pPr marL="1714431" indent="-190492">
              <a:buClr>
                <a:schemeClr val="accent2"/>
              </a:buClr>
              <a:buSzPct val="75000"/>
              <a:buFont typeface="Systeemlettertype"/>
              <a:buChar char="→"/>
              <a:defRPr sz="1800" baseline="0">
                <a:solidFill>
                  <a:schemeClr val="tx1"/>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ijdelijke aanduiding voor dianummer 5">
            <a:extLst>
              <a:ext uri="{FF2B5EF4-FFF2-40B4-BE49-F238E27FC236}">
                <a16:creationId xmlns:a16="http://schemas.microsoft.com/office/drawing/2014/main" id="{18DDC456-B0A8-CA46-AD7D-88F8B2EE9D0A}"/>
              </a:ext>
            </a:extLst>
          </p:cNvPr>
          <p:cNvSpPr>
            <a:spLocks noGrp="1"/>
          </p:cNvSpPr>
          <p:nvPr>
            <p:ph type="sldNum" sz="quarter" idx="4"/>
          </p:nvPr>
        </p:nvSpPr>
        <p:spPr>
          <a:xfrm>
            <a:off x="7221129" y="5296960"/>
            <a:ext cx="2370667"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sp>
        <p:nvSpPr>
          <p:cNvPr id="9" name="Tekstvak 8">
            <a:extLst>
              <a:ext uri="{FF2B5EF4-FFF2-40B4-BE49-F238E27FC236}">
                <a16:creationId xmlns:a16="http://schemas.microsoft.com/office/drawing/2014/main" id="{2006DFF8-54E9-C647-8829-CF61365DA6CB}"/>
              </a:ext>
            </a:extLst>
          </p:cNvPr>
          <p:cNvSpPr txBox="1"/>
          <p:nvPr userDrawn="1"/>
        </p:nvSpPr>
        <p:spPr>
          <a:xfrm>
            <a:off x="2415823" y="315538"/>
            <a:ext cx="3198518" cy="461665"/>
          </a:xfrm>
          <a:prstGeom prst="rect">
            <a:avLst/>
          </a:prstGeom>
          <a:noFill/>
        </p:spPr>
        <p:txBody>
          <a:bodyPr wrap="square" rtlCol="0">
            <a:spAutoFit/>
          </a:bodyPr>
          <a:lstStyle/>
          <a:p>
            <a:pPr algn="l"/>
            <a:r>
              <a:rPr lang="nl-NL" sz="1200" b="1" i="0" baseline="0" dirty="0">
                <a:solidFill>
                  <a:schemeClr val="accent1"/>
                </a:solidFill>
              </a:rPr>
              <a:t>je moet weten over de Informatieplicht Energiebesparing</a:t>
            </a:r>
          </a:p>
        </p:txBody>
      </p:sp>
    </p:spTree>
    <p:extLst>
      <p:ext uri="{BB962C8B-B14F-4D97-AF65-F5344CB8AC3E}">
        <p14:creationId xmlns:p14="http://schemas.microsoft.com/office/powerpoint/2010/main" val="357269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Subtitel 2"/>
          <p:cNvSpPr>
            <a:spLocks noGrp="1"/>
          </p:cNvSpPr>
          <p:nvPr>
            <p:ph type="subTitle" idx="1" hasCustomPrompt="1"/>
          </p:nvPr>
        </p:nvSpPr>
        <p:spPr>
          <a:xfrm>
            <a:off x="2547524" y="2241974"/>
            <a:ext cx="7104476" cy="2975527"/>
          </a:xfrm>
        </p:spPr>
        <p:txBody>
          <a:bodyPr lIns="0" tIns="0" rIns="0" bIns="0">
            <a:noAutofit/>
          </a:bodyPr>
          <a:lstStyle>
            <a:lvl1pPr marL="0" indent="0" algn="l">
              <a:buNone/>
              <a:defRPr sz="1800" baseline="0">
                <a:solidFill>
                  <a:schemeClr val="tx1"/>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nl-NL" dirty="0"/>
              <a:t>Klik om de titelstijl van het model te bewerken</a:t>
            </a:r>
          </a:p>
        </p:txBody>
      </p:sp>
      <p:sp>
        <p:nvSpPr>
          <p:cNvPr id="9" name="Tijdelijke aanduiding voor dianummer 5">
            <a:extLst>
              <a:ext uri="{FF2B5EF4-FFF2-40B4-BE49-F238E27FC236}">
                <a16:creationId xmlns:a16="http://schemas.microsoft.com/office/drawing/2014/main" id="{DA4A5DA0-5622-5E4B-BC22-CB56CEE4F332}"/>
              </a:ext>
            </a:extLst>
          </p:cNvPr>
          <p:cNvSpPr>
            <a:spLocks noGrp="1"/>
          </p:cNvSpPr>
          <p:nvPr>
            <p:ph type="sldNum" sz="quarter" idx="4"/>
          </p:nvPr>
        </p:nvSpPr>
        <p:spPr>
          <a:xfrm>
            <a:off x="7221129" y="5296960"/>
            <a:ext cx="2370667"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sp>
        <p:nvSpPr>
          <p:cNvPr id="10" name="Titel 1">
            <a:extLst>
              <a:ext uri="{FF2B5EF4-FFF2-40B4-BE49-F238E27FC236}">
                <a16:creationId xmlns:a16="http://schemas.microsoft.com/office/drawing/2014/main" id="{E85A3DA2-AF43-2D4D-8E55-5BF52ADBC3C6}"/>
              </a:ext>
            </a:extLst>
          </p:cNvPr>
          <p:cNvSpPr>
            <a:spLocks noGrp="1"/>
          </p:cNvSpPr>
          <p:nvPr>
            <p:ph type="title" hasCustomPrompt="1"/>
          </p:nvPr>
        </p:nvSpPr>
        <p:spPr>
          <a:xfrm>
            <a:off x="2547526" y="1483868"/>
            <a:ext cx="7104474" cy="649733"/>
          </a:xfrm>
        </p:spPr>
        <p:txBody>
          <a:bodyPr>
            <a:noAutofit/>
          </a:bodyPr>
          <a:lstStyle>
            <a:lvl1pPr>
              <a:defRPr sz="2700" baseline="0"/>
            </a:lvl1pPr>
          </a:lstStyle>
          <a:p>
            <a:r>
              <a:rPr lang="nl-NL" dirty="0"/>
              <a:t>Titelstijl van model bewerken</a:t>
            </a:r>
          </a:p>
        </p:txBody>
      </p:sp>
      <p:sp>
        <p:nvSpPr>
          <p:cNvPr id="13" name="Tekstvak 12">
            <a:extLst>
              <a:ext uri="{FF2B5EF4-FFF2-40B4-BE49-F238E27FC236}">
                <a16:creationId xmlns:a16="http://schemas.microsoft.com/office/drawing/2014/main" id="{81844FD5-58FF-D341-B155-0AF575CA2C69}"/>
              </a:ext>
            </a:extLst>
          </p:cNvPr>
          <p:cNvSpPr txBox="1"/>
          <p:nvPr userDrawn="1"/>
        </p:nvSpPr>
        <p:spPr>
          <a:xfrm>
            <a:off x="2415823" y="315538"/>
            <a:ext cx="3198518" cy="461665"/>
          </a:xfrm>
          <a:prstGeom prst="rect">
            <a:avLst/>
          </a:prstGeom>
          <a:noFill/>
        </p:spPr>
        <p:txBody>
          <a:bodyPr wrap="square" rtlCol="0">
            <a:spAutoFit/>
          </a:bodyPr>
          <a:lstStyle/>
          <a:p>
            <a:pPr algn="l"/>
            <a:r>
              <a:rPr lang="nl-NL" sz="1200" b="1" i="0" baseline="0" dirty="0">
                <a:solidFill>
                  <a:schemeClr val="accent1"/>
                </a:solidFill>
              </a:rPr>
              <a:t>je moet weten over de Informatieplicht Energiebesparing</a:t>
            </a:r>
          </a:p>
        </p:txBody>
      </p:sp>
    </p:spTree>
    <p:extLst>
      <p:ext uri="{BB962C8B-B14F-4D97-AF65-F5344CB8AC3E}">
        <p14:creationId xmlns:p14="http://schemas.microsoft.com/office/powerpoint/2010/main" val="196957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7" name="Tijdelijke aanduiding voor dianummer 5">
            <a:extLst>
              <a:ext uri="{FF2B5EF4-FFF2-40B4-BE49-F238E27FC236}">
                <a16:creationId xmlns:a16="http://schemas.microsoft.com/office/drawing/2014/main" id="{2E8A3D77-1048-D34B-B761-E249577DAD56}"/>
              </a:ext>
            </a:extLst>
          </p:cNvPr>
          <p:cNvSpPr>
            <a:spLocks noGrp="1"/>
          </p:cNvSpPr>
          <p:nvPr>
            <p:ph type="sldNum" sz="quarter" idx="4"/>
          </p:nvPr>
        </p:nvSpPr>
        <p:spPr>
          <a:xfrm>
            <a:off x="7221129" y="5296960"/>
            <a:ext cx="2370667"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sp>
        <p:nvSpPr>
          <p:cNvPr id="8" name="Titel 1">
            <a:extLst>
              <a:ext uri="{FF2B5EF4-FFF2-40B4-BE49-F238E27FC236}">
                <a16:creationId xmlns:a16="http://schemas.microsoft.com/office/drawing/2014/main" id="{C95E4249-3F9A-FF4A-9704-985024A7C719}"/>
              </a:ext>
            </a:extLst>
          </p:cNvPr>
          <p:cNvSpPr>
            <a:spLocks noGrp="1"/>
          </p:cNvSpPr>
          <p:nvPr>
            <p:ph type="title" hasCustomPrompt="1"/>
          </p:nvPr>
        </p:nvSpPr>
        <p:spPr>
          <a:xfrm>
            <a:off x="2547526" y="1483867"/>
            <a:ext cx="7104474" cy="1006080"/>
          </a:xfrm>
        </p:spPr>
        <p:txBody>
          <a:bodyPr>
            <a:noAutofit/>
          </a:bodyPr>
          <a:lstStyle>
            <a:lvl1pPr>
              <a:defRPr sz="2700" baseline="0"/>
            </a:lvl1pPr>
          </a:lstStyle>
          <a:p>
            <a:r>
              <a:rPr lang="nl-NL" dirty="0"/>
              <a:t>Titelstijl van model bewerken</a:t>
            </a:r>
          </a:p>
        </p:txBody>
      </p:sp>
      <p:sp>
        <p:nvSpPr>
          <p:cNvPr id="9" name="Tekstvak 8">
            <a:extLst>
              <a:ext uri="{FF2B5EF4-FFF2-40B4-BE49-F238E27FC236}">
                <a16:creationId xmlns:a16="http://schemas.microsoft.com/office/drawing/2014/main" id="{AD599CB6-0070-454B-823B-1F340AB7DDAC}"/>
              </a:ext>
            </a:extLst>
          </p:cNvPr>
          <p:cNvSpPr txBox="1"/>
          <p:nvPr userDrawn="1"/>
        </p:nvSpPr>
        <p:spPr>
          <a:xfrm>
            <a:off x="2415823" y="315538"/>
            <a:ext cx="3198518" cy="461665"/>
          </a:xfrm>
          <a:prstGeom prst="rect">
            <a:avLst/>
          </a:prstGeom>
          <a:noFill/>
        </p:spPr>
        <p:txBody>
          <a:bodyPr wrap="square" rtlCol="0">
            <a:spAutoFit/>
          </a:bodyPr>
          <a:lstStyle/>
          <a:p>
            <a:pPr algn="l"/>
            <a:r>
              <a:rPr lang="nl-NL" sz="1200" b="1" i="0" baseline="0" dirty="0">
                <a:solidFill>
                  <a:schemeClr val="accent1"/>
                </a:solidFill>
              </a:rPr>
              <a:t>je moet weten over de Informatieplicht Energiebesparing</a:t>
            </a:r>
          </a:p>
        </p:txBody>
      </p:sp>
    </p:spTree>
    <p:extLst>
      <p:ext uri="{BB962C8B-B14F-4D97-AF65-F5344CB8AC3E}">
        <p14:creationId xmlns:p14="http://schemas.microsoft.com/office/powerpoint/2010/main" val="382089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08000" y="2628560"/>
            <a:ext cx="9144000" cy="952500"/>
          </a:xfrm>
        </p:spPr>
        <p:txBody>
          <a:bodyPr>
            <a:noAutofit/>
          </a:bodyPr>
          <a:lstStyle>
            <a:lvl1pPr algn="ctr">
              <a:defRPr/>
            </a:lvl1pPr>
          </a:lstStyle>
          <a:p>
            <a:r>
              <a:rPr lang="nl-NL" dirty="0"/>
              <a:t>Titelstijl van model bewerken</a:t>
            </a:r>
          </a:p>
        </p:txBody>
      </p:sp>
      <p:sp>
        <p:nvSpPr>
          <p:cNvPr id="4" name="Tijdelijke aanduiding voor dianummer 5">
            <a:extLst>
              <a:ext uri="{FF2B5EF4-FFF2-40B4-BE49-F238E27FC236}">
                <a16:creationId xmlns:a16="http://schemas.microsoft.com/office/drawing/2014/main" id="{E148BFE0-B5F7-B643-989B-CF3302FDF097}"/>
              </a:ext>
            </a:extLst>
          </p:cNvPr>
          <p:cNvSpPr>
            <a:spLocks noGrp="1"/>
          </p:cNvSpPr>
          <p:nvPr>
            <p:ph type="sldNum" sz="quarter" idx="4"/>
          </p:nvPr>
        </p:nvSpPr>
        <p:spPr>
          <a:xfrm>
            <a:off x="7221129" y="5296960"/>
            <a:ext cx="2370667"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sp>
        <p:nvSpPr>
          <p:cNvPr id="5" name="Tekstvak 4">
            <a:extLst>
              <a:ext uri="{FF2B5EF4-FFF2-40B4-BE49-F238E27FC236}">
                <a16:creationId xmlns:a16="http://schemas.microsoft.com/office/drawing/2014/main" id="{8BDDE4DE-3FBC-D040-8DE4-D0F13C60D619}"/>
              </a:ext>
            </a:extLst>
          </p:cNvPr>
          <p:cNvSpPr txBox="1"/>
          <p:nvPr userDrawn="1"/>
        </p:nvSpPr>
        <p:spPr>
          <a:xfrm>
            <a:off x="2415823" y="315538"/>
            <a:ext cx="3198518" cy="461665"/>
          </a:xfrm>
          <a:prstGeom prst="rect">
            <a:avLst/>
          </a:prstGeom>
          <a:noFill/>
        </p:spPr>
        <p:txBody>
          <a:bodyPr wrap="square" rtlCol="0">
            <a:spAutoFit/>
          </a:bodyPr>
          <a:lstStyle/>
          <a:p>
            <a:pPr algn="l"/>
            <a:r>
              <a:rPr lang="nl-NL" sz="1200" b="1" i="0" baseline="0" dirty="0">
                <a:solidFill>
                  <a:schemeClr val="accent1"/>
                </a:solidFill>
              </a:rPr>
              <a:t>je moet weten over de Informatieplicht Energiebesparing</a:t>
            </a:r>
          </a:p>
        </p:txBody>
      </p:sp>
    </p:spTree>
    <p:extLst>
      <p:ext uri="{BB962C8B-B14F-4D97-AF65-F5344CB8AC3E}">
        <p14:creationId xmlns:p14="http://schemas.microsoft.com/office/powerpoint/2010/main" val="3397460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Leeg">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4FBF154C-735F-F44C-81FB-C9FDA8F804D8}"/>
              </a:ext>
            </a:extLst>
          </p:cNvPr>
          <p:cNvSpPr/>
          <p:nvPr userDrawn="1"/>
        </p:nvSpPr>
        <p:spPr>
          <a:xfrm>
            <a:off x="0" y="0"/>
            <a:ext cx="10160000" cy="5715000"/>
          </a:xfrm>
          <a:prstGeom prst="rect">
            <a:avLst/>
          </a:prstGeom>
          <a:gradFill>
            <a:gsLst>
              <a:gs pos="31000">
                <a:schemeClr val="accent1"/>
              </a:gs>
              <a:gs pos="75000">
                <a:schemeClr val="bg1">
                  <a:alpha val="0"/>
                </a:schemeClr>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3" name="Titel 1">
            <a:extLst>
              <a:ext uri="{FF2B5EF4-FFF2-40B4-BE49-F238E27FC236}">
                <a16:creationId xmlns:a16="http://schemas.microsoft.com/office/drawing/2014/main" id="{56CC8CAB-80C5-4C4D-8AF8-0C86C7BB6F3F}"/>
              </a:ext>
            </a:extLst>
          </p:cNvPr>
          <p:cNvSpPr txBox="1">
            <a:spLocks/>
          </p:cNvSpPr>
          <p:nvPr userDrawn="1"/>
        </p:nvSpPr>
        <p:spPr>
          <a:xfrm>
            <a:off x="124769" y="1951209"/>
            <a:ext cx="5599288" cy="1347405"/>
          </a:xfrm>
          <a:prstGeom prst="rect">
            <a:avLst/>
          </a:prstGeom>
        </p:spPr>
        <p:txBody>
          <a:bodyPr vert="horz" lIns="0" tIns="0" rIns="0" bIns="0" rtlCol="0" anchor="t" anchorCtr="0">
            <a:noAutofit/>
          </a:bodyPr>
          <a:lstStyle>
            <a:lvl1pPr algn="l" defTabSz="380985" rtl="0" eaLnBrk="1" latinLnBrk="0" hangingPunct="1">
              <a:spcBef>
                <a:spcPct val="0"/>
              </a:spcBef>
              <a:buNone/>
              <a:defRPr sz="3000" b="1" i="0" kern="1200" baseline="0">
                <a:solidFill>
                  <a:schemeClr val="accent1"/>
                </a:solidFill>
                <a:latin typeface="+mj-lt"/>
                <a:ea typeface="+mj-ea"/>
                <a:cs typeface="+mj-cs"/>
              </a:defRPr>
            </a:lvl1pPr>
          </a:lstStyle>
          <a:p>
            <a:pPr algn="ctr"/>
            <a:r>
              <a:rPr lang="nl-NL" sz="6000" baseline="0" dirty="0">
                <a:solidFill>
                  <a:schemeClr val="bg1"/>
                </a:solidFill>
              </a:rPr>
              <a:t>SUCCES!</a:t>
            </a:r>
          </a:p>
        </p:txBody>
      </p:sp>
      <p:sp>
        <p:nvSpPr>
          <p:cNvPr id="2" name="Rechthoek 1">
            <a:extLst>
              <a:ext uri="{FF2B5EF4-FFF2-40B4-BE49-F238E27FC236}">
                <a16:creationId xmlns:a16="http://schemas.microsoft.com/office/drawing/2014/main" id="{92B36FE7-4D2D-354B-9F2A-A174AE4DAAE9}"/>
              </a:ext>
            </a:extLst>
          </p:cNvPr>
          <p:cNvSpPr/>
          <p:nvPr userDrawn="1"/>
        </p:nvSpPr>
        <p:spPr>
          <a:xfrm>
            <a:off x="303986" y="5090915"/>
            <a:ext cx="2196435" cy="246221"/>
          </a:xfrm>
          <a:prstGeom prst="rect">
            <a:avLst/>
          </a:prstGeom>
        </p:spPr>
        <p:txBody>
          <a:bodyPr wrap="none">
            <a:spAutoFit/>
          </a:bodyPr>
          <a:lstStyle/>
          <a:p>
            <a:r>
              <a:rPr lang="nl-NL" sz="1000" b="0" i="0" baseline="0" dirty="0">
                <a:solidFill>
                  <a:srgbClr val="FFFFFF"/>
                </a:solidFill>
                <a:effectLst/>
                <a:latin typeface="+mn-lt"/>
              </a:rPr>
              <a:t>Deze campagne is een initiatief van</a:t>
            </a:r>
            <a:endParaRPr lang="nl-NL" sz="1000" b="0" i="0" baseline="0" dirty="0">
              <a:latin typeface="+mn-lt"/>
            </a:endParaRPr>
          </a:p>
        </p:txBody>
      </p:sp>
      <p:pic>
        <p:nvPicPr>
          <p:cNvPr id="4" name="Afbeelding 3" descr="Afbeelding met illustratie&#10;&#10;Automatisch gegenereerde beschrijving">
            <a:extLst>
              <a:ext uri="{FF2B5EF4-FFF2-40B4-BE49-F238E27FC236}">
                <a16:creationId xmlns:a16="http://schemas.microsoft.com/office/drawing/2014/main" id="{FBF19529-8587-234E-B08E-9D6E4136A1B1}"/>
              </a:ext>
            </a:extLst>
          </p:cNvPr>
          <p:cNvPicPr>
            <a:picLocks noChangeAspect="1"/>
          </p:cNvPicPr>
          <p:nvPr userDrawn="1"/>
        </p:nvPicPr>
        <p:blipFill>
          <a:blip r:embed="rId3"/>
          <a:stretch>
            <a:fillRect/>
          </a:stretch>
        </p:blipFill>
        <p:spPr>
          <a:xfrm>
            <a:off x="2774228" y="4994658"/>
            <a:ext cx="578556" cy="349250"/>
          </a:xfrm>
          <a:prstGeom prst="rect">
            <a:avLst/>
          </a:prstGeom>
        </p:spPr>
      </p:pic>
      <p:pic>
        <p:nvPicPr>
          <p:cNvPr id="7" name="Afbeelding 6">
            <a:extLst>
              <a:ext uri="{FF2B5EF4-FFF2-40B4-BE49-F238E27FC236}">
                <a16:creationId xmlns:a16="http://schemas.microsoft.com/office/drawing/2014/main" id="{B471B993-385B-0940-A879-6B12982065C7}"/>
              </a:ext>
            </a:extLst>
          </p:cNvPr>
          <p:cNvPicPr>
            <a:picLocks noChangeAspect="1"/>
          </p:cNvPicPr>
          <p:nvPr userDrawn="1"/>
        </p:nvPicPr>
        <p:blipFill>
          <a:blip r:embed="rId4"/>
          <a:stretch>
            <a:fillRect/>
          </a:stretch>
        </p:blipFill>
        <p:spPr>
          <a:xfrm>
            <a:off x="3755439" y="5111233"/>
            <a:ext cx="1347140" cy="251010"/>
          </a:xfrm>
          <a:prstGeom prst="rect">
            <a:avLst/>
          </a:prstGeom>
        </p:spPr>
      </p:pic>
      <p:sp>
        <p:nvSpPr>
          <p:cNvPr id="13" name="Rechthoek 12">
            <a:extLst>
              <a:ext uri="{FF2B5EF4-FFF2-40B4-BE49-F238E27FC236}">
                <a16:creationId xmlns:a16="http://schemas.microsoft.com/office/drawing/2014/main" id="{774EDB3A-5900-A64E-9B24-2782AE332B63}"/>
              </a:ext>
            </a:extLst>
          </p:cNvPr>
          <p:cNvSpPr/>
          <p:nvPr userDrawn="1"/>
        </p:nvSpPr>
        <p:spPr>
          <a:xfrm>
            <a:off x="3375246" y="5090915"/>
            <a:ext cx="325730" cy="246221"/>
          </a:xfrm>
          <a:prstGeom prst="rect">
            <a:avLst/>
          </a:prstGeom>
        </p:spPr>
        <p:txBody>
          <a:bodyPr wrap="none">
            <a:spAutoFit/>
          </a:bodyPr>
          <a:lstStyle/>
          <a:p>
            <a:r>
              <a:rPr lang="nl-NL" sz="1000" b="0" i="0" baseline="0" dirty="0">
                <a:solidFill>
                  <a:srgbClr val="FFFFFF"/>
                </a:solidFill>
                <a:effectLst/>
                <a:latin typeface="+mn-lt"/>
              </a:rPr>
              <a:t>en</a:t>
            </a:r>
            <a:endParaRPr lang="nl-NL" sz="1000" b="0" i="0" baseline="0" dirty="0">
              <a:latin typeface="+mn-lt"/>
            </a:endParaRPr>
          </a:p>
        </p:txBody>
      </p:sp>
    </p:spTree>
    <p:extLst>
      <p:ext uri="{BB962C8B-B14F-4D97-AF65-F5344CB8AC3E}">
        <p14:creationId xmlns:p14="http://schemas.microsoft.com/office/powerpoint/2010/main" val="353141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12" name="Rechthoek 11">
            <a:extLst>
              <a:ext uri="{FF2B5EF4-FFF2-40B4-BE49-F238E27FC236}">
                <a16:creationId xmlns:a16="http://schemas.microsoft.com/office/drawing/2014/main" id="{084E49AD-01A0-AD40-B7FF-0B210A18BEE1}"/>
              </a:ext>
            </a:extLst>
          </p:cNvPr>
          <p:cNvSpPr/>
          <p:nvPr userDrawn="1"/>
        </p:nvSpPr>
        <p:spPr>
          <a:xfrm>
            <a:off x="1" y="5296959"/>
            <a:ext cx="10159999" cy="432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jdelijke aanduiding voor titel 1"/>
          <p:cNvSpPr>
            <a:spLocks noGrp="1"/>
          </p:cNvSpPr>
          <p:nvPr>
            <p:ph type="title"/>
          </p:nvPr>
        </p:nvSpPr>
        <p:spPr>
          <a:xfrm>
            <a:off x="2521185" y="1185840"/>
            <a:ext cx="7130814" cy="952500"/>
          </a:xfrm>
          <a:prstGeom prst="rect">
            <a:avLst/>
          </a:prstGeom>
        </p:spPr>
        <p:txBody>
          <a:bodyPr vert="horz" lIns="0" tIns="0" rIns="0" bIns="0" rtlCol="0" anchor="t" anchorCtr="0">
            <a:normAutofit/>
          </a:bodyPr>
          <a:lstStyle/>
          <a:p>
            <a:r>
              <a:rPr lang="nl-NL" dirty="0"/>
              <a:t>Titelstijl van model bewerken</a:t>
            </a:r>
          </a:p>
        </p:txBody>
      </p:sp>
      <p:sp>
        <p:nvSpPr>
          <p:cNvPr id="3" name="Tijdelijke aanduiding voor tekst 2"/>
          <p:cNvSpPr>
            <a:spLocks noGrp="1"/>
          </p:cNvSpPr>
          <p:nvPr>
            <p:ph type="body" idx="1"/>
          </p:nvPr>
        </p:nvSpPr>
        <p:spPr>
          <a:xfrm>
            <a:off x="2521184" y="2330833"/>
            <a:ext cx="7130816" cy="2966126"/>
          </a:xfrm>
          <a:prstGeom prst="rect">
            <a:avLst/>
          </a:prstGeom>
          <a:noFill/>
        </p:spPr>
        <p:txBody>
          <a:bodyPr vert="horz" lIns="180000" tIns="0" rIns="180000" bIns="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dianummer 5"/>
          <p:cNvSpPr>
            <a:spLocks noGrp="1"/>
          </p:cNvSpPr>
          <p:nvPr>
            <p:ph type="sldNum" sz="quarter" idx="4"/>
          </p:nvPr>
        </p:nvSpPr>
        <p:spPr>
          <a:xfrm>
            <a:off x="7221129" y="5296960"/>
            <a:ext cx="2370667"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pic>
        <p:nvPicPr>
          <p:cNvPr id="9" name="Afbeelding 8">
            <a:extLst>
              <a:ext uri="{FF2B5EF4-FFF2-40B4-BE49-F238E27FC236}">
                <a16:creationId xmlns:a16="http://schemas.microsoft.com/office/drawing/2014/main" id="{CBF9F0D3-E869-0349-B584-8495D183CBE5}"/>
              </a:ext>
            </a:extLst>
          </p:cNvPr>
          <p:cNvPicPr>
            <a:picLocks noChangeAspect="1"/>
          </p:cNvPicPr>
          <p:nvPr userDrawn="1"/>
        </p:nvPicPr>
        <p:blipFill>
          <a:blip r:embed="rId8"/>
          <a:stretch>
            <a:fillRect/>
          </a:stretch>
        </p:blipFill>
        <p:spPr>
          <a:xfrm>
            <a:off x="508000" y="315076"/>
            <a:ext cx="1873476" cy="462586"/>
          </a:xfrm>
          <a:prstGeom prst="rect">
            <a:avLst/>
          </a:prstGeom>
        </p:spPr>
      </p:pic>
      <p:pic>
        <p:nvPicPr>
          <p:cNvPr id="5" name="Afbeelding 4">
            <a:extLst>
              <a:ext uri="{FF2B5EF4-FFF2-40B4-BE49-F238E27FC236}">
                <a16:creationId xmlns:a16="http://schemas.microsoft.com/office/drawing/2014/main" id="{55735A62-09DA-451D-A590-6010478A2B06}"/>
              </a:ext>
            </a:extLst>
          </p:cNvPr>
          <p:cNvPicPr>
            <a:picLocks noChangeAspect="1"/>
          </p:cNvPicPr>
          <p:nvPr userDrawn="1"/>
        </p:nvPicPr>
        <p:blipFill>
          <a:blip r:embed="rId9"/>
          <a:stretch>
            <a:fillRect/>
          </a:stretch>
        </p:blipFill>
        <p:spPr>
          <a:xfrm>
            <a:off x="8228751" y="78500"/>
            <a:ext cx="1423250" cy="935738"/>
          </a:xfrm>
          <a:prstGeom prst="rect">
            <a:avLst/>
          </a:prstGeom>
        </p:spPr>
      </p:pic>
    </p:spTree>
    <p:extLst>
      <p:ext uri="{BB962C8B-B14F-4D97-AF65-F5344CB8AC3E}">
        <p14:creationId xmlns:p14="http://schemas.microsoft.com/office/powerpoint/2010/main" val="4060572676"/>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49" r:id="rId3"/>
    <p:sldLayoutId id="2147483654" r:id="rId4"/>
    <p:sldLayoutId id="2147483656" r:id="rId5"/>
    <p:sldLayoutId id="2147483657" r:id="rId6"/>
  </p:sldLayoutIdLst>
  <p:txStyles>
    <p:titleStyle>
      <a:lvl1pPr algn="l" defTabSz="380985" rtl="0" eaLnBrk="1" latinLnBrk="0" hangingPunct="1">
        <a:spcBef>
          <a:spcPct val="0"/>
        </a:spcBef>
        <a:buNone/>
        <a:defRPr sz="2700" b="1" i="0" kern="1200" baseline="0">
          <a:solidFill>
            <a:schemeClr val="accent2"/>
          </a:solidFill>
          <a:latin typeface="+mj-lt"/>
          <a:ea typeface="+mj-ea"/>
          <a:cs typeface="+mj-cs"/>
        </a:defRPr>
      </a:lvl1pPr>
    </p:titleStyle>
    <p:bodyStyle>
      <a:lvl1pPr marL="285739" indent="-285739" algn="l" defTabSz="380985" rtl="0" eaLnBrk="1" latinLnBrk="0" hangingPunct="1">
        <a:spcBef>
          <a:spcPct val="20000"/>
        </a:spcBef>
        <a:buFont typeface="Arial"/>
        <a:buChar char="•"/>
        <a:defRPr sz="1800" kern="1200" baseline="0">
          <a:solidFill>
            <a:schemeClr val="tx1"/>
          </a:solidFill>
          <a:latin typeface="+mn-lt"/>
          <a:ea typeface="+mn-ea"/>
          <a:cs typeface="+mn-cs"/>
        </a:defRPr>
      </a:lvl1pPr>
      <a:lvl2pPr marL="619100" indent="-238115" algn="l" defTabSz="380985" rtl="0" eaLnBrk="1" latinLnBrk="0" hangingPunct="1">
        <a:spcBef>
          <a:spcPct val="20000"/>
        </a:spcBef>
        <a:buFont typeface="Arial"/>
        <a:buChar char="–"/>
        <a:defRPr sz="1800" kern="1200" baseline="0">
          <a:solidFill>
            <a:schemeClr val="tx1"/>
          </a:solidFill>
          <a:latin typeface="+mn-lt"/>
          <a:ea typeface="+mn-ea"/>
          <a:cs typeface="+mn-cs"/>
        </a:defRPr>
      </a:lvl2pPr>
      <a:lvl3pPr marL="952462" indent="-190492" algn="l" defTabSz="380985" rtl="0" eaLnBrk="1" latinLnBrk="0" hangingPunct="1">
        <a:spcBef>
          <a:spcPct val="20000"/>
        </a:spcBef>
        <a:buFont typeface="Arial"/>
        <a:buChar char="•"/>
        <a:defRPr sz="1800" kern="1200" baseline="0">
          <a:solidFill>
            <a:schemeClr val="tx1"/>
          </a:solidFill>
          <a:latin typeface="+mn-lt"/>
          <a:ea typeface="+mn-ea"/>
          <a:cs typeface="+mn-cs"/>
        </a:defRPr>
      </a:lvl3pPr>
      <a:lvl4pPr marL="1333447" indent="-190492" algn="l" defTabSz="380985" rtl="0" eaLnBrk="1" latinLnBrk="0" hangingPunct="1">
        <a:spcBef>
          <a:spcPct val="20000"/>
        </a:spcBef>
        <a:buFont typeface="Arial"/>
        <a:buChar char="–"/>
        <a:defRPr sz="1800" kern="1200" baseline="0">
          <a:solidFill>
            <a:schemeClr val="tx1"/>
          </a:solidFill>
          <a:latin typeface="+mn-lt"/>
          <a:ea typeface="+mn-ea"/>
          <a:cs typeface="+mn-cs"/>
        </a:defRPr>
      </a:lvl4pPr>
      <a:lvl5pPr marL="1714431" indent="-190492" algn="l" defTabSz="380985" rtl="0" eaLnBrk="1" latinLnBrk="0" hangingPunct="1">
        <a:spcBef>
          <a:spcPct val="20000"/>
        </a:spcBef>
        <a:buFont typeface="Arial"/>
        <a:buChar char="»"/>
        <a:defRPr sz="1800" kern="1200" baseline="0">
          <a:solidFill>
            <a:schemeClr val="tx1"/>
          </a:solidFill>
          <a:latin typeface="+mn-lt"/>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nl-NL"/>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nergiecentrum.n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attjemoetweten.nl/overzicht-erkende-maatregelenlijsten"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eherkenning.nl/inloggen-met-eherkenning/leveranciers/leveranciersoverzich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rvo.nl/sites/default/files/2019/04/Definitief%20Machtigingsformulier.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ijn.rvo.nl/eloket/login-start.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www.rvo.nl/over-ons/contact"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OCBhUT1gJL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wattjemoetweten.nl/stappenplan-informatieplich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emissieautoriteit.nl/onderwerpen/wat-is-emissiehande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nfomil.nl/onderwerpen/integrale/activiteitenbesluit/activiteitenbesluit/typen-inrichting/type-1/" TargetMode="External"/><Relationship Id="rId5" Type="http://schemas.openxmlformats.org/officeDocument/2006/relationships/hyperlink" Target="https://agnlinternet.prolocation.net/onderwerpen/duurzaam-ondernemen/energie-besparen/meerjarenafspraken-energie-effici%C3%ABntie-0" TargetMode="External"/><Relationship Id="rId4" Type="http://schemas.openxmlformats.org/officeDocument/2006/relationships/hyperlink" Target="https://www.rvo.nl/onderwerpen/agrarisch-ondernemen/agrarische-administratie-en-registratie/co2-regeling-voor-de-glastuinbouw"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3" name="Subtitel 2"/>
          <p:cNvSpPr>
            <a:spLocks noGrp="1"/>
          </p:cNvSpPr>
          <p:nvPr>
            <p:ph type="body" sz="quarter" idx="10"/>
          </p:nvPr>
        </p:nvSpPr>
        <p:spPr/>
        <p:txBody>
          <a:bodyPr/>
          <a:lstStyle/>
          <a:p>
            <a:r>
              <a:rPr lang="nl-NL" dirty="0"/>
              <a:t>Martin Kloet</a:t>
            </a:r>
          </a:p>
          <a:p>
            <a:r>
              <a:rPr lang="nl-NL" dirty="0"/>
              <a:t>MKB-Nederland</a:t>
            </a:r>
          </a:p>
          <a:p>
            <a:r>
              <a:rPr lang="nl-NL" dirty="0"/>
              <a:t>Amsterdam, 13 juni 2019</a:t>
            </a:r>
          </a:p>
        </p:txBody>
      </p:sp>
    </p:spTree>
    <p:extLst>
      <p:ext uri="{BB962C8B-B14F-4D97-AF65-F5344CB8AC3E}">
        <p14:creationId xmlns:p14="http://schemas.microsoft.com/office/powerpoint/2010/main" val="137262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type="subTitle" idx="1"/>
          </p:nvPr>
        </p:nvSpPr>
        <p:spPr/>
        <p:txBody>
          <a:bodyPr/>
          <a:lstStyle/>
          <a:p>
            <a:endParaRPr lang="nl-NL" dirty="0"/>
          </a:p>
          <a:p>
            <a:r>
              <a:rPr lang="nl-NL" dirty="0"/>
              <a:t>Je hoeft niet te rapporteren, maar je kunt natuurlijk nog steeds </a:t>
            </a:r>
          </a:p>
          <a:p>
            <a:r>
              <a:rPr lang="nl-NL" dirty="0"/>
              <a:t>energie besparen!</a:t>
            </a:r>
          </a:p>
          <a:p>
            <a:endParaRPr lang="nl-NL" dirty="0"/>
          </a:p>
          <a:p>
            <a:r>
              <a:rPr lang="nl-NL" dirty="0">
                <a:solidFill>
                  <a:srgbClr val="29B979"/>
                </a:solidFill>
                <a:hlinkClick r:id="rId3">
                  <a:extLst>
                    <a:ext uri="{A12FA001-AC4F-418D-AE19-62706E023703}">
                      <ahyp:hlinkClr xmlns:ahyp="http://schemas.microsoft.com/office/drawing/2018/hyperlinkcolor" val="tx"/>
                    </a:ext>
                  </a:extLst>
                </a:hlinkClick>
              </a:rPr>
              <a:t>www.energiecentrum.nl</a:t>
            </a:r>
            <a:endParaRPr lang="nl-NL" dirty="0">
              <a:solidFill>
                <a:srgbClr val="29B979"/>
              </a:solidFill>
            </a:endParaRPr>
          </a:p>
          <a:p>
            <a:endParaRPr lang="nl-NL" dirty="0"/>
          </a:p>
          <a:p>
            <a:endParaRPr lang="nl-NL" dirty="0"/>
          </a:p>
        </p:txBody>
      </p:sp>
      <p:sp>
        <p:nvSpPr>
          <p:cNvPr id="6" name="Tijdelijke aanduiding voor dianummer 5">
            <a:extLst>
              <a:ext uri="{FF2B5EF4-FFF2-40B4-BE49-F238E27FC236}">
                <a16:creationId xmlns:a16="http://schemas.microsoft.com/office/drawing/2014/main" id="{0C72FA91-E5DA-174B-8E9B-865F87295CE7}"/>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10</a:t>
            </a:fld>
            <a:endParaRPr lang="nl-NL" dirty="0"/>
          </a:p>
        </p:txBody>
      </p:sp>
      <p:sp>
        <p:nvSpPr>
          <p:cNvPr id="2" name="Titel 1"/>
          <p:cNvSpPr>
            <a:spLocks noGrp="1"/>
          </p:cNvSpPr>
          <p:nvPr>
            <p:ph type="title"/>
          </p:nvPr>
        </p:nvSpPr>
        <p:spPr/>
        <p:txBody>
          <a:bodyPr>
            <a:normAutofit fontScale="90000"/>
          </a:bodyPr>
          <a:lstStyle/>
          <a:p>
            <a:r>
              <a:rPr lang="nl-NL" dirty="0"/>
              <a:t>Optie A: </a:t>
            </a:r>
            <a:br>
              <a:rPr lang="nl-NL" dirty="0"/>
            </a:br>
            <a:r>
              <a:rPr lang="nl-NL" dirty="0"/>
              <a:t>Je hebt geen Informatieplicht</a:t>
            </a:r>
          </a:p>
        </p:txBody>
      </p:sp>
    </p:spTree>
    <p:extLst>
      <p:ext uri="{BB962C8B-B14F-4D97-AF65-F5344CB8AC3E}">
        <p14:creationId xmlns:p14="http://schemas.microsoft.com/office/powerpoint/2010/main" val="64657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Optie B: </a:t>
            </a:r>
            <a:br>
              <a:rPr lang="nl-NL" dirty="0"/>
            </a:br>
            <a:r>
              <a:rPr lang="nl-NL" dirty="0"/>
              <a:t>Je hebt een Informatieplicht</a:t>
            </a:r>
          </a:p>
        </p:txBody>
      </p:sp>
      <p:sp>
        <p:nvSpPr>
          <p:cNvPr id="3" name="Tijdelijke aanduiding voor inhoud 2"/>
          <p:cNvSpPr>
            <a:spLocks noGrp="1"/>
          </p:cNvSpPr>
          <p:nvPr>
            <p:ph idx="1"/>
          </p:nvPr>
        </p:nvSpPr>
        <p:spPr>
          <a:xfrm>
            <a:off x="2800773" y="2319601"/>
            <a:ext cx="6394027" cy="2672347"/>
          </a:xfrm>
        </p:spPr>
        <p:txBody>
          <a:bodyPr>
            <a:normAutofit/>
          </a:bodyPr>
          <a:lstStyle/>
          <a:p>
            <a:endParaRPr lang="nl-NL" dirty="0"/>
          </a:p>
          <a:p>
            <a:pPr marL="0" indent="0">
              <a:buNone/>
            </a:pPr>
            <a:r>
              <a:rPr lang="nl-NL" dirty="0"/>
              <a:t>Ga verder met de stappen:</a:t>
            </a:r>
          </a:p>
          <a:p>
            <a:r>
              <a:rPr lang="nl-NL" b="1" dirty="0"/>
              <a:t>Stap 2</a:t>
            </a:r>
            <a:br>
              <a:rPr lang="nl-NL" dirty="0"/>
            </a:br>
            <a:r>
              <a:rPr lang="nl-NL" dirty="0"/>
              <a:t>Bepaal Erkende Maatregelenlijst</a:t>
            </a:r>
          </a:p>
          <a:p>
            <a:r>
              <a:rPr lang="nl-NL" b="1" dirty="0"/>
              <a:t>Stap 3</a:t>
            </a:r>
            <a:br>
              <a:rPr lang="nl-NL" dirty="0"/>
            </a:br>
            <a:r>
              <a:rPr lang="nl-NL" dirty="0"/>
              <a:t>Vraag </a:t>
            </a:r>
            <a:r>
              <a:rPr lang="nl-NL" dirty="0" err="1"/>
              <a:t>eHerkenning</a:t>
            </a:r>
            <a:r>
              <a:rPr lang="nl-NL" dirty="0"/>
              <a:t> aan</a:t>
            </a:r>
          </a:p>
          <a:p>
            <a:r>
              <a:rPr lang="nl-NL" b="1" dirty="0"/>
              <a:t>Stap 4</a:t>
            </a:r>
            <a:br>
              <a:rPr lang="nl-NL" dirty="0"/>
            </a:br>
            <a:r>
              <a:rPr lang="nl-NL" dirty="0"/>
              <a:t>Rapporteer in het </a:t>
            </a:r>
            <a:r>
              <a:rPr lang="nl-NL" dirty="0" err="1"/>
              <a:t>eLoket</a:t>
            </a:r>
            <a:r>
              <a:rPr lang="nl-NL" dirty="0"/>
              <a:t> van RVO</a:t>
            </a:r>
          </a:p>
        </p:txBody>
      </p:sp>
      <p:sp>
        <p:nvSpPr>
          <p:cNvPr id="6" name="Tijdelijke aanduiding voor dianummer 5">
            <a:extLst>
              <a:ext uri="{FF2B5EF4-FFF2-40B4-BE49-F238E27FC236}">
                <a16:creationId xmlns:a16="http://schemas.microsoft.com/office/drawing/2014/main" id="{BA6F57FC-5047-EB4A-B651-C9E4184E90E4}"/>
              </a:ext>
            </a:extLst>
          </p:cNvPr>
          <p:cNvSpPr>
            <a:spLocks noGrp="1"/>
          </p:cNvSpPr>
          <p:nvPr>
            <p:ph type="sldNum" sz="quarter" idx="4"/>
          </p:nvPr>
        </p:nvSpPr>
        <p:spPr>
          <a:xfrm>
            <a:off x="7007016" y="5296960"/>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11</a:t>
            </a:fld>
            <a:endParaRPr lang="nl-NL" dirty="0"/>
          </a:p>
        </p:txBody>
      </p:sp>
    </p:spTree>
    <p:extLst>
      <p:ext uri="{BB962C8B-B14F-4D97-AF65-F5344CB8AC3E}">
        <p14:creationId xmlns:p14="http://schemas.microsoft.com/office/powerpoint/2010/main" val="323435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a:extLst>
              <a:ext uri="{FF2B5EF4-FFF2-40B4-BE49-F238E27FC236}">
                <a16:creationId xmlns:a16="http://schemas.microsoft.com/office/drawing/2014/main" id="{CCCF0A9E-036C-F34F-AF05-884E6E163FFA}"/>
              </a:ext>
            </a:extLst>
          </p:cNvPr>
          <p:cNvSpPr>
            <a:spLocks noGrp="1"/>
          </p:cNvSpPr>
          <p:nvPr>
            <p:ph type="subTitle" idx="1"/>
          </p:nvPr>
        </p:nvSpPr>
        <p:spPr>
          <a:xfrm>
            <a:off x="2800773" y="2424854"/>
            <a:ext cx="6153575" cy="2824480"/>
          </a:xfrm>
        </p:spPr>
        <p:txBody>
          <a:bodyPr/>
          <a:lstStyle/>
          <a:p>
            <a:endParaRPr lang="nl-NL" dirty="0"/>
          </a:p>
          <a:p>
            <a:r>
              <a:rPr lang="nl-NL" dirty="0">
                <a:solidFill>
                  <a:srgbClr val="29B979"/>
                </a:solidFill>
                <a:hlinkClick r:id="rId3">
                  <a:extLst>
                    <a:ext uri="{A12FA001-AC4F-418D-AE19-62706E023703}">
                      <ahyp:hlinkClr xmlns:ahyp="http://schemas.microsoft.com/office/drawing/2018/hyperlinkcolor" val="tx"/>
                    </a:ext>
                  </a:extLst>
                </a:hlinkClick>
              </a:rPr>
              <a:t>Download hier een van de negentien EML’s</a:t>
            </a:r>
            <a:endParaRPr lang="nl-NL" dirty="0">
              <a:solidFill>
                <a:srgbClr val="29B979"/>
              </a:solidFill>
            </a:endParaRPr>
          </a:p>
          <a:p>
            <a:endParaRPr lang="nl-NL" dirty="0"/>
          </a:p>
          <a:p>
            <a:pPr lvl="0"/>
            <a:r>
              <a:rPr lang="nl-NL" dirty="0"/>
              <a:t>WATT als er geen EML voor mijn bedrijf(stak) is? Dan kies je de lijst die het beste past en alle aanvullende uitgevoerde energiebesparende maatregelen.</a:t>
            </a:r>
          </a:p>
          <a:p>
            <a:br>
              <a:rPr lang="nl-NL" dirty="0"/>
            </a:br>
            <a:endParaRPr lang="nl-NL" dirty="0"/>
          </a:p>
          <a:p>
            <a:endParaRPr lang="nl-NL"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p:txBody>
          <a:bodyPr/>
          <a:lstStyle>
            <a:lvl1pPr algn="r">
              <a:defRPr sz="1000">
                <a:solidFill>
                  <a:schemeClr val="bg1"/>
                </a:solidFill>
              </a:defRPr>
            </a:lvl1pPr>
          </a:lstStyle>
          <a:p>
            <a:r>
              <a:rPr lang="nl-NL" dirty="0"/>
              <a:t>10</a:t>
            </a:r>
          </a:p>
        </p:txBody>
      </p:sp>
      <p:sp>
        <p:nvSpPr>
          <p:cNvPr id="2" name="Titel 1"/>
          <p:cNvSpPr>
            <a:spLocks noGrp="1"/>
          </p:cNvSpPr>
          <p:nvPr>
            <p:ph type="title"/>
          </p:nvPr>
        </p:nvSpPr>
        <p:spPr/>
        <p:txBody>
          <a:bodyPr/>
          <a:lstStyle/>
          <a:p>
            <a:r>
              <a:rPr lang="nl-NL" dirty="0"/>
              <a:t>Stap 2: </a:t>
            </a:r>
            <a:br>
              <a:rPr lang="nl-NL" dirty="0"/>
            </a:br>
            <a:r>
              <a:rPr lang="nl-NL" dirty="0"/>
              <a:t>Bepaal Erkende Maatregelenlijst</a:t>
            </a:r>
          </a:p>
        </p:txBody>
      </p:sp>
    </p:spTree>
    <p:extLst>
      <p:ext uri="{BB962C8B-B14F-4D97-AF65-F5344CB8AC3E}">
        <p14:creationId xmlns:p14="http://schemas.microsoft.com/office/powerpoint/2010/main" val="415393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a:t>Stap 3: </a:t>
            </a:r>
            <a:br>
              <a:rPr lang="nl-NL" dirty="0"/>
            </a:br>
            <a:r>
              <a:rPr lang="nl-NL" dirty="0"/>
              <a:t>Vraag </a:t>
            </a:r>
            <a:r>
              <a:rPr lang="nl-NL" dirty="0" err="1"/>
              <a:t>eHerkenning</a:t>
            </a:r>
            <a:r>
              <a:rPr lang="nl-NL" dirty="0"/>
              <a:t> aan</a:t>
            </a:r>
            <a:br>
              <a:rPr lang="nl-NL" dirty="0"/>
            </a:br>
            <a:endParaRPr lang="nl-NL" dirty="0"/>
          </a:p>
        </p:txBody>
      </p:sp>
      <p:sp>
        <p:nvSpPr>
          <p:cNvPr id="3" name="Tijdelijke aanduiding voor inhoud 2"/>
          <p:cNvSpPr>
            <a:spLocks noGrp="1"/>
          </p:cNvSpPr>
          <p:nvPr>
            <p:ph idx="1"/>
          </p:nvPr>
        </p:nvSpPr>
        <p:spPr>
          <a:xfrm>
            <a:off x="2800773" y="2133601"/>
            <a:ext cx="6394027" cy="3163359"/>
          </a:xfrm>
        </p:spPr>
        <p:txBody>
          <a:bodyPr>
            <a:normAutofit/>
          </a:bodyPr>
          <a:lstStyle/>
          <a:p>
            <a:endParaRPr lang="nl-NL" sz="1600" dirty="0"/>
          </a:p>
          <a:p>
            <a:r>
              <a:rPr lang="nl-NL" sz="1600" dirty="0" err="1"/>
              <a:t>eHerkenning</a:t>
            </a:r>
            <a:r>
              <a:rPr lang="nl-NL" sz="1600" dirty="0"/>
              <a:t> niveau 1</a:t>
            </a:r>
          </a:p>
          <a:p>
            <a:r>
              <a:rPr lang="nl-NL" sz="1600" dirty="0"/>
              <a:t>Circa 5 werkdagen levertijd</a:t>
            </a:r>
          </a:p>
          <a:p>
            <a:r>
              <a:rPr lang="nl-NL" sz="1600" dirty="0"/>
              <a:t>5 </a:t>
            </a:r>
            <a:r>
              <a:rPr lang="mr-IN" sz="1600" dirty="0"/>
              <a:t>–</a:t>
            </a:r>
            <a:r>
              <a:rPr lang="nl-NL" sz="1600" dirty="0"/>
              <a:t> 20 euro per jaar</a:t>
            </a:r>
          </a:p>
          <a:p>
            <a:r>
              <a:rPr lang="nl-NL" sz="1600" dirty="0"/>
              <a:t>Meerdere ondernemingen op één e-Herkenning</a:t>
            </a:r>
          </a:p>
          <a:p>
            <a:r>
              <a:rPr lang="nl-NL" sz="1600" dirty="0" err="1"/>
              <a:t>eHerkenning</a:t>
            </a:r>
            <a:r>
              <a:rPr lang="nl-NL" sz="1600" dirty="0"/>
              <a:t> is persoonsgebonden</a:t>
            </a:r>
          </a:p>
          <a:p>
            <a:r>
              <a:rPr lang="nl-NL" sz="1600" dirty="0">
                <a:solidFill>
                  <a:srgbClr val="29B979"/>
                </a:solidFill>
                <a:hlinkClick r:id="rId3">
                  <a:extLst>
                    <a:ext uri="{A12FA001-AC4F-418D-AE19-62706E023703}">
                      <ahyp:hlinkClr xmlns:ahyp="http://schemas.microsoft.com/office/drawing/2018/hyperlinkcolor" val="tx"/>
                    </a:ext>
                  </a:extLst>
                </a:hlinkClick>
              </a:rPr>
              <a:t>Vergelijk leveranciers</a:t>
            </a:r>
            <a:endParaRPr lang="nl-NL" sz="1600" dirty="0"/>
          </a:p>
          <a:p>
            <a:r>
              <a:rPr lang="nl-NL" sz="1600" dirty="0"/>
              <a:t>Heb je al </a:t>
            </a:r>
            <a:r>
              <a:rPr lang="nl-NL" sz="1600" dirty="0" err="1"/>
              <a:t>eHerkenning</a:t>
            </a:r>
            <a:r>
              <a:rPr lang="nl-NL" sz="1600" dirty="0"/>
              <a:t> niveau 1? Dan hoef je deze niet nog eens aan te vragen.</a:t>
            </a:r>
            <a:br>
              <a:rPr lang="nl-NL" sz="1600" dirty="0"/>
            </a:br>
            <a:endParaRPr lang="nl-NL" sz="1600" dirty="0"/>
          </a:p>
          <a:p>
            <a:r>
              <a:rPr lang="nl-NL" sz="1600" dirty="0"/>
              <a:t>Of: </a:t>
            </a:r>
            <a:r>
              <a:rPr lang="nl-NL" sz="1600" dirty="0">
                <a:solidFill>
                  <a:srgbClr val="29B979"/>
                </a:solidFill>
                <a:hlinkClick r:id="rId4">
                  <a:extLst>
                    <a:ext uri="{A12FA001-AC4F-418D-AE19-62706E023703}">
                      <ahyp:hlinkClr xmlns:ahyp="http://schemas.microsoft.com/office/drawing/2018/hyperlinkcolor" val="tx"/>
                    </a:ext>
                  </a:extLst>
                </a:hlinkClick>
              </a:rPr>
              <a:t>machtig een intermediair </a:t>
            </a:r>
            <a:r>
              <a:rPr lang="nl-NL" sz="1600" dirty="0"/>
              <a:t>om de rapportage te voldoen</a:t>
            </a:r>
          </a:p>
          <a:p>
            <a:endParaRPr lang="nl-NL" sz="1600"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7007016" y="5296960"/>
            <a:ext cx="2133600" cy="304271"/>
          </a:xfrm>
        </p:spPr>
        <p:txBody>
          <a:bodyPr/>
          <a:lstStyle>
            <a:lvl1pPr algn="r">
              <a:defRPr sz="1000">
                <a:solidFill>
                  <a:schemeClr val="bg1"/>
                </a:solidFill>
              </a:defRPr>
            </a:lvl1pPr>
          </a:lstStyle>
          <a:p>
            <a:r>
              <a:rPr lang="nl-NL" dirty="0"/>
              <a:t>11</a:t>
            </a:r>
          </a:p>
        </p:txBody>
      </p:sp>
    </p:spTree>
    <p:extLst>
      <p:ext uri="{BB962C8B-B14F-4D97-AF65-F5344CB8AC3E}">
        <p14:creationId xmlns:p14="http://schemas.microsoft.com/office/powerpoint/2010/main" val="55945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4: </a:t>
            </a:r>
            <a:br>
              <a:rPr lang="nl-NL" dirty="0"/>
            </a:br>
            <a:r>
              <a:rPr lang="nl-NL" dirty="0"/>
              <a:t>Rapporteer in het </a:t>
            </a:r>
            <a:r>
              <a:rPr lang="nl-NL" dirty="0" err="1"/>
              <a:t>eLoket</a:t>
            </a:r>
            <a:r>
              <a:rPr lang="nl-NL" dirty="0"/>
              <a:t> van RVO</a:t>
            </a:r>
          </a:p>
        </p:txBody>
      </p:sp>
      <p:sp>
        <p:nvSpPr>
          <p:cNvPr id="3" name="Tijdelijke aanduiding voor inhoud 2"/>
          <p:cNvSpPr>
            <a:spLocks noGrp="1"/>
          </p:cNvSpPr>
          <p:nvPr>
            <p:ph idx="1"/>
          </p:nvPr>
        </p:nvSpPr>
        <p:spPr/>
        <p:txBody>
          <a:bodyPr/>
          <a:lstStyle/>
          <a:p>
            <a:endParaRPr lang="nl-NL" dirty="0"/>
          </a:p>
          <a:p>
            <a:r>
              <a:rPr lang="nl-NL" dirty="0"/>
              <a:t>Log hier in op het </a:t>
            </a:r>
            <a:r>
              <a:rPr lang="nl-NL" dirty="0" err="1"/>
              <a:t>eLoket</a:t>
            </a:r>
            <a:endParaRPr lang="nl-NL" dirty="0"/>
          </a:p>
          <a:p>
            <a:pPr marL="380985" lvl="1" indent="0">
              <a:buNone/>
            </a:pPr>
            <a:r>
              <a:rPr lang="nl-NL" dirty="0">
                <a:solidFill>
                  <a:srgbClr val="29B979"/>
                </a:solidFill>
                <a:hlinkClick r:id="rId3">
                  <a:extLst>
                    <a:ext uri="{A12FA001-AC4F-418D-AE19-62706E023703}">
                      <ahyp:hlinkClr xmlns:ahyp="http://schemas.microsoft.com/office/drawing/2018/hyperlinkcolor" val="tx"/>
                    </a:ext>
                  </a:extLst>
                </a:hlinkClick>
              </a:rPr>
              <a:t>https://mijn.rvo.nl/eloket/login-start.html</a:t>
            </a:r>
            <a:br>
              <a:rPr lang="nl-NL" dirty="0"/>
            </a:br>
            <a:endParaRPr lang="nl-NL" dirty="0"/>
          </a:p>
          <a:p>
            <a:r>
              <a:rPr lang="nl-NL" dirty="0"/>
              <a:t>Rapporteer per vestiging de energiebesparende maatregelen die je hebt genomen.</a:t>
            </a:r>
          </a:p>
          <a:p>
            <a:endParaRPr lang="nl-NL" dirty="0"/>
          </a:p>
          <a:p>
            <a:r>
              <a:rPr lang="nl-NL" dirty="0"/>
              <a:t>Klaar? Dan voldoe je aan de Informatieplicht!</a:t>
            </a:r>
          </a:p>
          <a:p>
            <a:endParaRPr lang="nl-NL"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7007016" y="5296960"/>
            <a:ext cx="2133600" cy="304271"/>
          </a:xfrm>
        </p:spPr>
        <p:txBody>
          <a:bodyPr/>
          <a:lstStyle>
            <a:lvl1pPr algn="r">
              <a:defRPr sz="1000">
                <a:solidFill>
                  <a:schemeClr val="bg1"/>
                </a:solidFill>
              </a:defRPr>
            </a:lvl1pPr>
          </a:lstStyle>
          <a:p>
            <a:r>
              <a:rPr lang="nl-NL" dirty="0"/>
              <a:t>12</a:t>
            </a:r>
          </a:p>
        </p:txBody>
      </p:sp>
    </p:spTree>
    <p:extLst>
      <p:ext uri="{BB962C8B-B14F-4D97-AF65-F5344CB8AC3E}">
        <p14:creationId xmlns:p14="http://schemas.microsoft.com/office/powerpoint/2010/main" val="344503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WATT gebeurt er met mijn gegevens?</a:t>
            </a:r>
          </a:p>
        </p:txBody>
      </p:sp>
      <p:sp>
        <p:nvSpPr>
          <p:cNvPr id="3" name="Tijdelijke aanduiding voor inhoud 2"/>
          <p:cNvSpPr>
            <a:spLocks noGrp="1"/>
          </p:cNvSpPr>
          <p:nvPr>
            <p:ph idx="1"/>
          </p:nvPr>
        </p:nvSpPr>
        <p:spPr>
          <a:xfrm>
            <a:off x="2800773" y="2316481"/>
            <a:ext cx="6394027" cy="3163359"/>
          </a:xfrm>
        </p:spPr>
        <p:txBody>
          <a:bodyPr/>
          <a:lstStyle/>
          <a:p>
            <a:r>
              <a:rPr lang="nl-NL" dirty="0"/>
              <a:t>De gemeente of omgevingsdienst haalt jouw rapportage op uit het </a:t>
            </a:r>
            <a:r>
              <a:rPr lang="nl-NL" dirty="0" err="1"/>
              <a:t>eLoket</a:t>
            </a:r>
            <a:r>
              <a:rPr lang="nl-NL" dirty="0"/>
              <a:t>. Zij bepalen of je voldoende energiebesparende maatregelen hebt genomen. Mogelijk volgt er een controle.</a:t>
            </a:r>
          </a:p>
          <a:p>
            <a:endParaRPr lang="nl-NL" dirty="0"/>
          </a:p>
          <a:p>
            <a:endParaRPr lang="nl-NL" dirty="0"/>
          </a:p>
          <a:p>
            <a:endParaRPr lang="nl-NL"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7007016" y="5296960"/>
            <a:ext cx="2133600" cy="304271"/>
          </a:xfrm>
        </p:spPr>
        <p:txBody>
          <a:bodyPr/>
          <a:lstStyle>
            <a:lvl1pPr algn="r">
              <a:defRPr sz="1000">
                <a:solidFill>
                  <a:schemeClr val="bg1"/>
                </a:solidFill>
              </a:defRPr>
            </a:lvl1pPr>
          </a:lstStyle>
          <a:p>
            <a:r>
              <a:rPr lang="nl-NL" dirty="0"/>
              <a:t>13</a:t>
            </a:r>
          </a:p>
        </p:txBody>
      </p:sp>
    </p:spTree>
    <p:extLst>
      <p:ext uri="{BB962C8B-B14F-4D97-AF65-F5344CB8AC3E}">
        <p14:creationId xmlns:p14="http://schemas.microsoft.com/office/powerpoint/2010/main" val="43263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WATT nu?</a:t>
            </a:r>
          </a:p>
        </p:txBody>
      </p:sp>
      <p:sp>
        <p:nvSpPr>
          <p:cNvPr id="3" name="Tijdelijke aanduiding voor inhoud 2"/>
          <p:cNvSpPr>
            <a:spLocks noGrp="1"/>
          </p:cNvSpPr>
          <p:nvPr>
            <p:ph idx="1"/>
          </p:nvPr>
        </p:nvSpPr>
        <p:spPr>
          <a:xfrm>
            <a:off x="2800773" y="2241974"/>
            <a:ext cx="5388188" cy="1971040"/>
          </a:xfrm>
        </p:spPr>
        <p:txBody>
          <a:bodyPr/>
          <a:lstStyle/>
          <a:p>
            <a:r>
              <a:rPr lang="nl-NL" dirty="0"/>
              <a:t>Het belangrijkste is dat je snel aan de slag gaat, want 1 juli nadert snel! </a:t>
            </a:r>
          </a:p>
          <a:p>
            <a:endParaRPr lang="nl-NL"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7007016" y="5296960"/>
            <a:ext cx="2133600" cy="304271"/>
          </a:xfrm>
        </p:spPr>
        <p:txBody>
          <a:bodyPr/>
          <a:lstStyle>
            <a:lvl1pPr algn="r">
              <a:defRPr sz="1000">
                <a:solidFill>
                  <a:schemeClr val="bg1"/>
                </a:solidFill>
              </a:defRPr>
            </a:lvl1pPr>
          </a:lstStyle>
          <a:p>
            <a:r>
              <a:rPr lang="nl-NL" dirty="0"/>
              <a:t>14</a:t>
            </a:r>
          </a:p>
        </p:txBody>
      </p:sp>
    </p:spTree>
    <p:extLst>
      <p:ext uri="{BB962C8B-B14F-4D97-AF65-F5344CB8AC3E}">
        <p14:creationId xmlns:p14="http://schemas.microsoft.com/office/powerpoint/2010/main" val="2807737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a:extLst>
              <a:ext uri="{FF2B5EF4-FFF2-40B4-BE49-F238E27FC236}">
                <a16:creationId xmlns:a16="http://schemas.microsoft.com/office/drawing/2014/main" id="{F6595887-4803-4DFD-843A-8C7061E741D3}"/>
              </a:ext>
            </a:extLst>
          </p:cNvPr>
          <p:cNvSpPr>
            <a:spLocks noGrp="1"/>
          </p:cNvSpPr>
          <p:nvPr>
            <p:ph type="subTitle" idx="1"/>
          </p:nvPr>
        </p:nvSpPr>
        <p:spPr/>
        <p:txBody>
          <a:bodyPr/>
          <a:lstStyle/>
          <a:p>
            <a:pPr marL="285739" indent="-285739">
              <a:buClr>
                <a:srgbClr val="1696F3"/>
              </a:buClr>
              <a:buSzPct val="75000"/>
              <a:buFont typeface="Systeemlettertype"/>
              <a:buChar char="→"/>
            </a:pPr>
            <a:r>
              <a:rPr lang="nl-NL" dirty="0">
                <a:solidFill>
                  <a:srgbClr val="000000"/>
                </a:solidFill>
              </a:rPr>
              <a:t>Bieden inzicht in energieverbruik</a:t>
            </a:r>
          </a:p>
          <a:p>
            <a:pPr marL="285739" indent="-285739">
              <a:buClr>
                <a:srgbClr val="1696F3"/>
              </a:buClr>
              <a:buSzPct val="75000"/>
              <a:buFont typeface="Systeemlettertype"/>
              <a:buChar char="→"/>
            </a:pPr>
            <a:r>
              <a:rPr lang="nl-NL" dirty="0">
                <a:solidFill>
                  <a:srgbClr val="000000"/>
                </a:solidFill>
              </a:rPr>
              <a:t>Geven aan welke maatregelen (al dan niet gekoppeld aan ELM) je kunt nemen </a:t>
            </a:r>
          </a:p>
          <a:p>
            <a:pPr marL="285739" indent="-285739">
              <a:buClr>
                <a:srgbClr val="1696F3"/>
              </a:buClr>
              <a:buSzPct val="75000"/>
              <a:buFont typeface="Systeemlettertype"/>
              <a:buChar char="→"/>
            </a:pPr>
            <a:r>
              <a:rPr lang="nl-NL" dirty="0">
                <a:solidFill>
                  <a:srgbClr val="000000"/>
                </a:solidFill>
              </a:rPr>
              <a:t>Geven aan of je aan ELM hebt voldaan</a:t>
            </a:r>
          </a:p>
          <a:p>
            <a:pPr marL="285739" indent="-285739">
              <a:buClr>
                <a:srgbClr val="1696F3"/>
              </a:buClr>
              <a:buSzPct val="75000"/>
              <a:buFont typeface="Systeemlettertype"/>
              <a:buChar char="→"/>
            </a:pPr>
            <a:r>
              <a:rPr lang="nl-NL" dirty="0">
                <a:solidFill>
                  <a:srgbClr val="000000"/>
                </a:solidFill>
              </a:rPr>
              <a:t>Sommige brancheverenigingen hebben eigen scanmethodiek of vaste adviseurs</a:t>
            </a:r>
            <a:br>
              <a:rPr lang="nl-NL" dirty="0">
                <a:solidFill>
                  <a:srgbClr val="000000"/>
                </a:solidFill>
              </a:rPr>
            </a:br>
            <a:br>
              <a:rPr lang="nl-NL" dirty="0">
                <a:solidFill>
                  <a:srgbClr val="000000"/>
                </a:solidFill>
              </a:rPr>
            </a:br>
            <a:r>
              <a:rPr lang="nl-NL" i="1" dirty="0">
                <a:solidFill>
                  <a:srgbClr val="000000"/>
                </a:solidFill>
              </a:rPr>
              <a:t>bijv. VNO-Midden Energy Check-up, Metaalunie, de Energieplanner (gebruikt in ‘De Liemers’ en Rivierenland, </a:t>
            </a:r>
            <a:r>
              <a:rPr lang="nl-NL" i="1" dirty="0" err="1">
                <a:solidFill>
                  <a:srgbClr val="000000"/>
                </a:solidFill>
              </a:rPr>
              <a:t>InRetail</a:t>
            </a:r>
            <a:r>
              <a:rPr lang="nl-NL" i="1" dirty="0">
                <a:solidFill>
                  <a:srgbClr val="000000"/>
                </a:solidFill>
              </a:rPr>
              <a:t> scan, en de Essent scan.</a:t>
            </a:r>
          </a:p>
          <a:p>
            <a:pPr marL="285739" indent="-285739">
              <a:buClr>
                <a:srgbClr val="1696F3"/>
              </a:buClr>
              <a:buSzPct val="75000"/>
              <a:buFont typeface="Systeemlettertype"/>
              <a:buChar char="→"/>
            </a:pPr>
            <a:endParaRPr lang="nl-NL" dirty="0">
              <a:solidFill>
                <a:srgbClr val="000000"/>
              </a:solidFill>
            </a:endParaRPr>
          </a:p>
        </p:txBody>
      </p:sp>
      <p:sp>
        <p:nvSpPr>
          <p:cNvPr id="3" name="Titel 2">
            <a:extLst>
              <a:ext uri="{FF2B5EF4-FFF2-40B4-BE49-F238E27FC236}">
                <a16:creationId xmlns:a16="http://schemas.microsoft.com/office/drawing/2014/main" id="{6715B79F-69DC-4045-8119-0C89EF0FD620}"/>
              </a:ext>
            </a:extLst>
          </p:cNvPr>
          <p:cNvSpPr>
            <a:spLocks noGrp="1"/>
          </p:cNvSpPr>
          <p:nvPr>
            <p:ph type="title"/>
          </p:nvPr>
        </p:nvSpPr>
        <p:spPr/>
        <p:txBody>
          <a:bodyPr/>
          <a:lstStyle/>
          <a:p>
            <a:r>
              <a:rPr lang="nl-NL" sz="2600" dirty="0"/>
              <a:t>WATT kunnen energiescans betekenen?</a:t>
            </a:r>
          </a:p>
        </p:txBody>
      </p:sp>
    </p:spTree>
    <p:extLst>
      <p:ext uri="{BB962C8B-B14F-4D97-AF65-F5344CB8AC3E}">
        <p14:creationId xmlns:p14="http://schemas.microsoft.com/office/powerpoint/2010/main" val="1217149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C76A9C-275D-B84D-8EB0-084229D649B8}"/>
              </a:ext>
            </a:extLst>
          </p:cNvPr>
          <p:cNvSpPr>
            <a:spLocks noGrp="1"/>
          </p:cNvSpPr>
          <p:nvPr>
            <p:ph type="title"/>
          </p:nvPr>
        </p:nvSpPr>
        <p:spPr>
          <a:xfrm>
            <a:off x="965200" y="1944453"/>
            <a:ext cx="8229600" cy="1977307"/>
          </a:xfrm>
        </p:spPr>
        <p:txBody>
          <a:bodyPr>
            <a:noAutofit/>
          </a:bodyPr>
          <a:lstStyle/>
          <a:p>
            <a:r>
              <a:rPr lang="nl-NL" dirty="0"/>
              <a:t>Voor een antwoord op veel gestelde </a:t>
            </a:r>
            <a:br>
              <a:rPr lang="nl-NL" dirty="0"/>
            </a:br>
            <a:r>
              <a:rPr lang="nl-NL" dirty="0"/>
              <a:t>vragen, het Stappenplan Informatieplicht en </a:t>
            </a:r>
            <a:br>
              <a:rPr lang="nl-NL" dirty="0"/>
            </a:br>
            <a:r>
              <a:rPr lang="nl-NL" dirty="0"/>
              <a:t>heel veel informatie ga je naar:</a:t>
            </a:r>
            <a:br>
              <a:rPr lang="nl-NL" dirty="0"/>
            </a:br>
            <a:br>
              <a:rPr lang="nl-NL" dirty="0"/>
            </a:br>
            <a:r>
              <a:rPr lang="nl-NL" dirty="0" err="1">
                <a:solidFill>
                  <a:srgbClr val="29B979"/>
                </a:solidFill>
              </a:rPr>
              <a:t>WATTjemoetweten.nl</a:t>
            </a:r>
            <a:r>
              <a:rPr lang="nl-NL" dirty="0">
                <a:solidFill>
                  <a:srgbClr val="29B979"/>
                </a:solidFill>
              </a:rPr>
              <a:t> </a:t>
            </a:r>
            <a:br>
              <a:rPr lang="nl-NL" dirty="0"/>
            </a:br>
            <a:endParaRPr lang="nl-NL" dirty="0"/>
          </a:p>
        </p:txBody>
      </p:sp>
      <p:sp>
        <p:nvSpPr>
          <p:cNvPr id="3"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7007016" y="5296960"/>
            <a:ext cx="2133600" cy="304271"/>
          </a:xfrm>
        </p:spPr>
        <p:txBody>
          <a:bodyPr/>
          <a:lstStyle>
            <a:lvl1pPr algn="r">
              <a:defRPr sz="1000">
                <a:solidFill>
                  <a:schemeClr val="bg1"/>
                </a:solidFill>
              </a:defRPr>
            </a:lvl1pPr>
          </a:lstStyle>
          <a:p>
            <a:r>
              <a:rPr lang="nl-NL" dirty="0"/>
              <a:t>15</a:t>
            </a:r>
          </a:p>
        </p:txBody>
      </p:sp>
    </p:spTree>
    <p:extLst>
      <p:ext uri="{BB962C8B-B14F-4D97-AF65-F5344CB8AC3E}">
        <p14:creationId xmlns:p14="http://schemas.microsoft.com/office/powerpoint/2010/main" val="3327522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type="subTitle" idx="1"/>
          </p:nvPr>
        </p:nvSpPr>
        <p:spPr/>
        <p:txBody>
          <a:bodyPr/>
          <a:lstStyle/>
          <a:p>
            <a:r>
              <a:rPr lang="nl-NL" dirty="0"/>
              <a:t>Bij RVO:</a:t>
            </a:r>
            <a:br>
              <a:rPr lang="nl-NL" dirty="0"/>
            </a:br>
            <a:r>
              <a:rPr lang="nl-NL" dirty="0">
                <a:solidFill>
                  <a:srgbClr val="29B979"/>
                </a:solidFill>
                <a:hlinkClick r:id="rId3">
                  <a:extLst>
                    <a:ext uri="{A12FA001-AC4F-418D-AE19-62706E023703}">
                      <ahyp:hlinkClr xmlns:ahyp="http://schemas.microsoft.com/office/drawing/2018/hyperlinkcolor" val="tx"/>
                    </a:ext>
                  </a:extLst>
                </a:hlinkClick>
              </a:rPr>
              <a:t>Bekijk hier de contactgegevens van RVO</a:t>
            </a:r>
            <a:endParaRPr lang="nl-NL" dirty="0">
              <a:solidFill>
                <a:srgbClr val="29B979"/>
              </a:solidFill>
            </a:endParaRPr>
          </a:p>
          <a:p>
            <a:endParaRPr lang="nl-NL" dirty="0"/>
          </a:p>
        </p:txBody>
      </p:sp>
      <p:sp>
        <p:nvSpPr>
          <p:cNvPr id="2" name="Titel 1"/>
          <p:cNvSpPr>
            <a:spLocks noGrp="1"/>
          </p:cNvSpPr>
          <p:nvPr>
            <p:ph type="title"/>
          </p:nvPr>
        </p:nvSpPr>
        <p:spPr/>
        <p:txBody>
          <a:bodyPr/>
          <a:lstStyle/>
          <a:p>
            <a:r>
              <a:rPr lang="nl-NL" dirty="0"/>
              <a:t>Met vragen kun je terecht bij:</a:t>
            </a:r>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7007016" y="5296960"/>
            <a:ext cx="2133600" cy="304271"/>
          </a:xfrm>
        </p:spPr>
        <p:txBody>
          <a:bodyPr/>
          <a:lstStyle>
            <a:lvl1pPr algn="r">
              <a:defRPr sz="1000">
                <a:solidFill>
                  <a:schemeClr val="bg1"/>
                </a:solidFill>
              </a:defRPr>
            </a:lvl1pPr>
          </a:lstStyle>
          <a:p>
            <a:r>
              <a:rPr lang="nl-NL" dirty="0"/>
              <a:t>16</a:t>
            </a:r>
          </a:p>
        </p:txBody>
      </p:sp>
    </p:spTree>
    <p:extLst>
      <p:ext uri="{BB962C8B-B14F-4D97-AF65-F5344CB8AC3E}">
        <p14:creationId xmlns:p14="http://schemas.microsoft.com/office/powerpoint/2010/main" val="3550522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a:t>
            </a:r>
          </a:p>
        </p:txBody>
      </p:sp>
      <p:sp>
        <p:nvSpPr>
          <p:cNvPr id="5" name="Tijdelijke aanduiding voor inhoud 4">
            <a:extLst>
              <a:ext uri="{FF2B5EF4-FFF2-40B4-BE49-F238E27FC236}">
                <a16:creationId xmlns:a16="http://schemas.microsoft.com/office/drawing/2014/main" id="{28A67C7D-D142-C54A-BBE5-3D52F33D5BE8}"/>
              </a:ext>
            </a:extLst>
          </p:cNvPr>
          <p:cNvSpPr>
            <a:spLocks noGrp="1"/>
          </p:cNvSpPr>
          <p:nvPr>
            <p:ph idx="1"/>
          </p:nvPr>
        </p:nvSpPr>
        <p:spPr/>
        <p:txBody>
          <a:bodyPr/>
          <a:lstStyle/>
          <a:p>
            <a:r>
              <a:rPr lang="nl-NL" dirty="0"/>
              <a:t>WATT is de Informatieplicht?</a:t>
            </a:r>
          </a:p>
          <a:p>
            <a:r>
              <a:rPr lang="nl-NL" dirty="0"/>
              <a:t>WATT betekent het voor mijn bedrijf?</a:t>
            </a:r>
          </a:p>
          <a:p>
            <a:r>
              <a:rPr lang="nl-NL" dirty="0"/>
              <a:t>WATT moet ik ermee?</a:t>
            </a:r>
          </a:p>
          <a:p>
            <a:endParaRPr lang="nl-NL" dirty="0"/>
          </a:p>
        </p:txBody>
      </p:sp>
      <p:sp>
        <p:nvSpPr>
          <p:cNvPr id="6" name="Tijdelijke aanduiding voor dianummer 5">
            <a:extLst>
              <a:ext uri="{FF2B5EF4-FFF2-40B4-BE49-F238E27FC236}">
                <a16:creationId xmlns:a16="http://schemas.microsoft.com/office/drawing/2014/main" id="{F77BBB40-EB7F-E04C-A618-128C6CA95CDF}"/>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2</a:t>
            </a:fld>
            <a:endParaRPr lang="nl-NL" dirty="0"/>
          </a:p>
        </p:txBody>
      </p:sp>
    </p:spTree>
    <p:extLst>
      <p:ext uri="{BB962C8B-B14F-4D97-AF65-F5344CB8AC3E}">
        <p14:creationId xmlns:p14="http://schemas.microsoft.com/office/powerpoint/2010/main" val="39087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011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title="Wattjemoetweten [ Informatieplicht Energiebesparing ] Doe de check!">
            <a:hlinkClick r:id="" action="ppaction://media"/>
            <a:extLst>
              <a:ext uri="{FF2B5EF4-FFF2-40B4-BE49-F238E27FC236}">
                <a16:creationId xmlns:a16="http://schemas.microsoft.com/office/drawing/2014/main" id="{395F900F-F06B-4F96-96A6-53227126F12D}"/>
              </a:ext>
            </a:extLst>
          </p:cNvPr>
          <p:cNvPicPr>
            <a:picLocks noGrp="1" noRot="1" noChangeAspect="1"/>
          </p:cNvPicPr>
          <p:nvPr>
            <p:ph idx="1"/>
            <a:videoFile r:link="rId1"/>
          </p:nvPr>
        </p:nvPicPr>
        <p:blipFill>
          <a:blip r:embed="rId3"/>
          <a:stretch>
            <a:fillRect/>
          </a:stretch>
        </p:blipFill>
        <p:spPr>
          <a:xfrm>
            <a:off x="680963" y="200026"/>
            <a:ext cx="8798075" cy="4948917"/>
          </a:xfrm>
          <a:prstGeom prst="rect">
            <a:avLst/>
          </a:prstGeom>
        </p:spPr>
      </p:pic>
    </p:spTree>
    <p:extLst>
      <p:ext uri="{BB962C8B-B14F-4D97-AF65-F5344CB8AC3E}">
        <p14:creationId xmlns:p14="http://schemas.microsoft.com/office/powerpoint/2010/main" val="1067943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WATT is de Informatieplicht?</a:t>
            </a:r>
          </a:p>
        </p:txBody>
      </p:sp>
      <p:sp>
        <p:nvSpPr>
          <p:cNvPr id="6" name="Ondertitel 5">
            <a:extLst>
              <a:ext uri="{FF2B5EF4-FFF2-40B4-BE49-F238E27FC236}">
                <a16:creationId xmlns:a16="http://schemas.microsoft.com/office/drawing/2014/main" id="{295F8ECD-D787-214D-931D-559707FB2701}"/>
              </a:ext>
            </a:extLst>
          </p:cNvPr>
          <p:cNvSpPr>
            <a:spLocks noGrp="1"/>
          </p:cNvSpPr>
          <p:nvPr>
            <p:ph idx="1"/>
          </p:nvPr>
        </p:nvSpPr>
        <p:spPr/>
        <p:txBody>
          <a:bodyPr/>
          <a:lstStyle/>
          <a:p>
            <a:r>
              <a:rPr lang="nl-NL" dirty="0"/>
              <a:t>Verbruikt jouw bedrijf jaarlijks vanaf 50.000 kWh of 25.000 m3 aardgas? Dan ben je verplicht om energiebesparende maatregelen te nemen. </a:t>
            </a:r>
          </a:p>
          <a:p>
            <a:r>
              <a:rPr lang="nl-NL" dirty="0"/>
              <a:t>Vanaf 1 juli 2019 komt daar nog een wettelijke verplichting bij. Vóór die datum moet je de uitgevoerde maatregelen rapporteren in het </a:t>
            </a:r>
            <a:r>
              <a:rPr lang="nl-NL" dirty="0" err="1"/>
              <a:t>eLoket</a:t>
            </a:r>
            <a:r>
              <a:rPr lang="nl-NL" dirty="0"/>
              <a:t> van RVO. Dat is de Informatieplicht Energiebesparing.</a:t>
            </a:r>
          </a:p>
          <a:p>
            <a:endParaRPr lang="nl-NL" dirty="0"/>
          </a:p>
          <a:p>
            <a:endParaRPr lang="nl-NL" dirty="0"/>
          </a:p>
        </p:txBody>
      </p:sp>
      <p:sp>
        <p:nvSpPr>
          <p:cNvPr id="11" name="Tijdelijke aanduiding voor dianummer 5">
            <a:extLst>
              <a:ext uri="{FF2B5EF4-FFF2-40B4-BE49-F238E27FC236}">
                <a16:creationId xmlns:a16="http://schemas.microsoft.com/office/drawing/2014/main" id="{3D028439-79CE-0E4A-B774-52CBDEE8BFB4}"/>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4</a:t>
            </a:fld>
            <a:endParaRPr lang="nl-NL" dirty="0"/>
          </a:p>
        </p:txBody>
      </p:sp>
    </p:spTree>
    <p:extLst>
      <p:ext uri="{BB962C8B-B14F-4D97-AF65-F5344CB8AC3E}">
        <p14:creationId xmlns:p14="http://schemas.microsoft.com/office/powerpoint/2010/main" val="1233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dianummer 5">
            <a:extLst>
              <a:ext uri="{FF2B5EF4-FFF2-40B4-BE49-F238E27FC236}">
                <a16:creationId xmlns:a16="http://schemas.microsoft.com/office/drawing/2014/main" id="{3BBC1C7D-96F0-6E4C-87FC-CCB562201F9A}"/>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5</a:t>
            </a:fld>
            <a:endParaRPr lang="nl-NL" dirty="0"/>
          </a:p>
        </p:txBody>
      </p:sp>
      <p:sp>
        <p:nvSpPr>
          <p:cNvPr id="9" name="Rechthoek 8">
            <a:extLst>
              <a:ext uri="{FF2B5EF4-FFF2-40B4-BE49-F238E27FC236}">
                <a16:creationId xmlns:a16="http://schemas.microsoft.com/office/drawing/2014/main" id="{E68A5CC9-97C9-F143-BE21-4124CC858178}"/>
              </a:ext>
            </a:extLst>
          </p:cNvPr>
          <p:cNvSpPr/>
          <p:nvPr/>
        </p:nvSpPr>
        <p:spPr>
          <a:xfrm>
            <a:off x="7909557" y="2022394"/>
            <a:ext cx="1398690" cy="461665"/>
          </a:xfrm>
          <a:prstGeom prst="rect">
            <a:avLst/>
          </a:prstGeom>
          <a:solidFill>
            <a:schemeClr val="bg1"/>
          </a:solidFill>
        </p:spPr>
        <p:txBody>
          <a:bodyPr wrap="square">
            <a:spAutoFit/>
          </a:bodyPr>
          <a:lstStyle/>
          <a:p>
            <a:r>
              <a:rPr lang="nl-NL" sz="1200" dirty="0">
                <a:solidFill>
                  <a:schemeClr val="accent2"/>
                </a:solidFill>
              </a:rPr>
              <a:t>1 juli 2019 / </a:t>
            </a:r>
          </a:p>
          <a:p>
            <a:r>
              <a:rPr lang="nl-NL" sz="1200" dirty="0"/>
              <a:t>Informatieplicht</a:t>
            </a:r>
          </a:p>
        </p:txBody>
      </p:sp>
      <p:sp>
        <p:nvSpPr>
          <p:cNvPr id="10" name="Rechthoek 9">
            <a:extLst>
              <a:ext uri="{FF2B5EF4-FFF2-40B4-BE49-F238E27FC236}">
                <a16:creationId xmlns:a16="http://schemas.microsoft.com/office/drawing/2014/main" id="{94818A09-41D9-024A-A5D3-8B471FB05B4D}"/>
              </a:ext>
            </a:extLst>
          </p:cNvPr>
          <p:cNvSpPr/>
          <p:nvPr/>
        </p:nvSpPr>
        <p:spPr>
          <a:xfrm>
            <a:off x="2888713" y="2022394"/>
            <a:ext cx="1465375" cy="461665"/>
          </a:xfrm>
          <a:prstGeom prst="rect">
            <a:avLst/>
          </a:prstGeom>
          <a:solidFill>
            <a:schemeClr val="bg1"/>
          </a:solidFill>
        </p:spPr>
        <p:txBody>
          <a:bodyPr wrap="square">
            <a:spAutoFit/>
          </a:bodyPr>
          <a:lstStyle/>
          <a:p>
            <a:r>
              <a:rPr lang="nl-NL" sz="1200" dirty="0">
                <a:solidFill>
                  <a:schemeClr val="accent2"/>
                </a:solidFill>
              </a:rPr>
              <a:t>1993 / </a:t>
            </a:r>
          </a:p>
          <a:p>
            <a:r>
              <a:rPr lang="nl-NL" sz="1200" dirty="0"/>
              <a:t>Wet milieubeheer</a:t>
            </a:r>
          </a:p>
        </p:txBody>
      </p:sp>
      <p:sp>
        <p:nvSpPr>
          <p:cNvPr id="11" name="Rechthoek 10">
            <a:extLst>
              <a:ext uri="{FF2B5EF4-FFF2-40B4-BE49-F238E27FC236}">
                <a16:creationId xmlns:a16="http://schemas.microsoft.com/office/drawing/2014/main" id="{D8DBAB0F-482C-7248-8628-1B6C53FABD12}"/>
              </a:ext>
            </a:extLst>
          </p:cNvPr>
          <p:cNvSpPr/>
          <p:nvPr/>
        </p:nvSpPr>
        <p:spPr>
          <a:xfrm>
            <a:off x="3495037" y="3566148"/>
            <a:ext cx="1618828" cy="646331"/>
          </a:xfrm>
          <a:prstGeom prst="rect">
            <a:avLst/>
          </a:prstGeom>
          <a:solidFill>
            <a:schemeClr val="bg1"/>
          </a:solidFill>
        </p:spPr>
        <p:txBody>
          <a:bodyPr wrap="square">
            <a:spAutoFit/>
          </a:bodyPr>
          <a:lstStyle/>
          <a:p>
            <a:r>
              <a:rPr lang="nl-NL" sz="1200" dirty="0">
                <a:solidFill>
                  <a:schemeClr val="accent2"/>
                </a:solidFill>
              </a:rPr>
              <a:t>2008 /</a:t>
            </a:r>
            <a:r>
              <a:rPr lang="nl-NL" sz="1200" dirty="0"/>
              <a:t> Energiebesparings-</a:t>
            </a:r>
          </a:p>
          <a:p>
            <a:r>
              <a:rPr lang="nl-NL" sz="1200" dirty="0"/>
              <a:t>verplichting</a:t>
            </a:r>
          </a:p>
        </p:txBody>
      </p:sp>
      <p:sp>
        <p:nvSpPr>
          <p:cNvPr id="12" name="Rechthoek 11">
            <a:extLst>
              <a:ext uri="{FF2B5EF4-FFF2-40B4-BE49-F238E27FC236}">
                <a16:creationId xmlns:a16="http://schemas.microsoft.com/office/drawing/2014/main" id="{A1A53532-A89A-EA44-8102-CCBDBC10966C}"/>
              </a:ext>
            </a:extLst>
          </p:cNvPr>
          <p:cNvSpPr/>
          <p:nvPr/>
        </p:nvSpPr>
        <p:spPr>
          <a:xfrm>
            <a:off x="5168047" y="1837728"/>
            <a:ext cx="1742442" cy="646331"/>
          </a:xfrm>
          <a:prstGeom prst="rect">
            <a:avLst/>
          </a:prstGeom>
          <a:solidFill>
            <a:schemeClr val="bg1"/>
          </a:solidFill>
        </p:spPr>
        <p:txBody>
          <a:bodyPr wrap="square">
            <a:spAutoFit/>
          </a:bodyPr>
          <a:lstStyle/>
          <a:p>
            <a:r>
              <a:rPr lang="nl-NL" sz="1200" dirty="0">
                <a:solidFill>
                  <a:schemeClr val="accent2"/>
                </a:solidFill>
              </a:rPr>
              <a:t>2015 / </a:t>
            </a:r>
          </a:p>
          <a:p>
            <a:r>
              <a:rPr lang="nl-NL" sz="1200" dirty="0"/>
              <a:t>Erkende Maatregelenlijst (EML)</a:t>
            </a:r>
          </a:p>
        </p:txBody>
      </p:sp>
      <p:sp>
        <p:nvSpPr>
          <p:cNvPr id="13" name="Rechthoek 12">
            <a:extLst>
              <a:ext uri="{FF2B5EF4-FFF2-40B4-BE49-F238E27FC236}">
                <a16:creationId xmlns:a16="http://schemas.microsoft.com/office/drawing/2014/main" id="{87B9C0DD-F7C5-0148-B10E-CC051E1BE7ED}"/>
              </a:ext>
            </a:extLst>
          </p:cNvPr>
          <p:cNvSpPr/>
          <p:nvPr/>
        </p:nvSpPr>
        <p:spPr>
          <a:xfrm>
            <a:off x="6167115" y="3478158"/>
            <a:ext cx="1742442" cy="461665"/>
          </a:xfrm>
          <a:prstGeom prst="rect">
            <a:avLst/>
          </a:prstGeom>
          <a:solidFill>
            <a:schemeClr val="bg1"/>
          </a:solidFill>
        </p:spPr>
        <p:txBody>
          <a:bodyPr wrap="square">
            <a:spAutoFit/>
          </a:bodyPr>
          <a:lstStyle/>
          <a:p>
            <a:r>
              <a:rPr lang="nl-NL" sz="1200" dirty="0">
                <a:solidFill>
                  <a:schemeClr val="accent2"/>
                </a:solidFill>
              </a:rPr>
              <a:t>Februari 2019 / </a:t>
            </a:r>
          </a:p>
          <a:p>
            <a:r>
              <a:rPr lang="nl-NL" sz="1200" dirty="0" err="1"/>
              <a:t>EML’s</a:t>
            </a:r>
            <a:r>
              <a:rPr lang="nl-NL" sz="1200" dirty="0"/>
              <a:t> vernieuwd</a:t>
            </a:r>
          </a:p>
        </p:txBody>
      </p:sp>
      <p:sp>
        <p:nvSpPr>
          <p:cNvPr id="14" name="Rechthoek 13">
            <a:extLst>
              <a:ext uri="{FF2B5EF4-FFF2-40B4-BE49-F238E27FC236}">
                <a16:creationId xmlns:a16="http://schemas.microsoft.com/office/drawing/2014/main" id="{3F370AB9-4A5A-7444-97C3-E570E6F46A6F}"/>
              </a:ext>
            </a:extLst>
          </p:cNvPr>
          <p:cNvSpPr/>
          <p:nvPr/>
        </p:nvSpPr>
        <p:spPr>
          <a:xfrm>
            <a:off x="965201" y="2683924"/>
            <a:ext cx="8343047" cy="594369"/>
          </a:xfrm>
          <a:prstGeom prst="rect">
            <a:avLst/>
          </a:prstGeom>
          <a:gradFill>
            <a:gsLst>
              <a:gs pos="0">
                <a:schemeClr val="accent1"/>
              </a:gs>
              <a:gs pos="100000">
                <a:schemeClr val="accent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1078647" y="2723825"/>
            <a:ext cx="1590046" cy="486735"/>
          </a:xfrm>
        </p:spPr>
        <p:txBody>
          <a:bodyPr/>
          <a:lstStyle/>
          <a:p>
            <a:pPr algn="l"/>
            <a:r>
              <a:rPr lang="nl-NL" dirty="0">
                <a:solidFill>
                  <a:schemeClr val="bg1"/>
                </a:solidFill>
              </a:rPr>
              <a:t>Tijdlijn</a:t>
            </a:r>
          </a:p>
        </p:txBody>
      </p:sp>
      <p:cxnSp>
        <p:nvCxnSpPr>
          <p:cNvPr id="16" name="Rechte verbindingslijn 15">
            <a:extLst>
              <a:ext uri="{FF2B5EF4-FFF2-40B4-BE49-F238E27FC236}">
                <a16:creationId xmlns:a16="http://schemas.microsoft.com/office/drawing/2014/main" id="{E6EDEA74-307D-8E4F-B3A7-680CE6261A94}"/>
              </a:ext>
            </a:extLst>
          </p:cNvPr>
          <p:cNvCxnSpPr>
            <a:cxnSpLocks/>
          </p:cNvCxnSpPr>
          <p:nvPr/>
        </p:nvCxnSpPr>
        <p:spPr>
          <a:xfrm flipV="1">
            <a:off x="2834526" y="2022395"/>
            <a:ext cx="0" cy="661529"/>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8" name="Rechte verbindingslijn 17">
            <a:extLst>
              <a:ext uri="{FF2B5EF4-FFF2-40B4-BE49-F238E27FC236}">
                <a16:creationId xmlns:a16="http://schemas.microsoft.com/office/drawing/2014/main" id="{8024D88A-3266-6846-AFE4-4468C4B88978}"/>
              </a:ext>
            </a:extLst>
          </p:cNvPr>
          <p:cNvCxnSpPr>
            <a:cxnSpLocks/>
          </p:cNvCxnSpPr>
          <p:nvPr/>
        </p:nvCxnSpPr>
        <p:spPr>
          <a:xfrm flipV="1">
            <a:off x="3427307" y="3268688"/>
            <a:ext cx="0" cy="94379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0" name="Rechte verbindingslijn 19">
            <a:extLst>
              <a:ext uri="{FF2B5EF4-FFF2-40B4-BE49-F238E27FC236}">
                <a16:creationId xmlns:a16="http://schemas.microsoft.com/office/drawing/2014/main" id="{D8F1AB29-A943-3749-834C-B3BFA106753C}"/>
              </a:ext>
            </a:extLst>
          </p:cNvPr>
          <p:cNvCxnSpPr>
            <a:cxnSpLocks/>
          </p:cNvCxnSpPr>
          <p:nvPr/>
        </p:nvCxnSpPr>
        <p:spPr>
          <a:xfrm flipV="1">
            <a:off x="5113865" y="1837728"/>
            <a:ext cx="0" cy="846197"/>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2" name="Rechte verbindingslijn 21">
            <a:extLst>
              <a:ext uri="{FF2B5EF4-FFF2-40B4-BE49-F238E27FC236}">
                <a16:creationId xmlns:a16="http://schemas.microsoft.com/office/drawing/2014/main" id="{60EFF935-E0D5-EE4B-B35D-256B47FEC555}"/>
              </a:ext>
            </a:extLst>
          </p:cNvPr>
          <p:cNvCxnSpPr>
            <a:cxnSpLocks/>
          </p:cNvCxnSpPr>
          <p:nvPr/>
        </p:nvCxnSpPr>
        <p:spPr>
          <a:xfrm flipV="1">
            <a:off x="6120555" y="3275461"/>
            <a:ext cx="0" cy="661529"/>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23" name="Rechte verbindingslijn 22">
            <a:extLst>
              <a:ext uri="{FF2B5EF4-FFF2-40B4-BE49-F238E27FC236}">
                <a16:creationId xmlns:a16="http://schemas.microsoft.com/office/drawing/2014/main" id="{BD116409-6866-1844-BEEB-E722013041E2}"/>
              </a:ext>
            </a:extLst>
          </p:cNvPr>
          <p:cNvCxnSpPr>
            <a:cxnSpLocks/>
          </p:cNvCxnSpPr>
          <p:nvPr/>
        </p:nvCxnSpPr>
        <p:spPr>
          <a:xfrm flipV="1">
            <a:off x="7857068" y="2029168"/>
            <a:ext cx="0" cy="661529"/>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158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par>
                                <p:cTn id="17" presetID="22" presetClass="entr" presetSubtype="8" fill="hold" grpId="0" nodeType="withEffect">
                                  <p:stCondLst>
                                    <p:cond delay="50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500"/>
                                        <p:tgtEl>
                                          <p:spTgt spid="18"/>
                                        </p:tgtEl>
                                      </p:cBhvr>
                                    </p:animEffect>
                                  </p:childTnLst>
                                </p:cTn>
                              </p:par>
                              <p:par>
                                <p:cTn id="25" presetID="22" presetClass="entr" presetSubtype="8" fill="hold" grpId="0" nodeType="withEffect">
                                  <p:stCondLst>
                                    <p:cond delay="50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par>
                                <p:cTn id="33" presetID="22" presetClass="entr" presetSubtype="8" fill="hold" grpId="0" nodeType="withEffect">
                                  <p:stCondLst>
                                    <p:cond delay="50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up)">
                                      <p:cBhvr>
                                        <p:cTn id="40" dur="500"/>
                                        <p:tgtEl>
                                          <p:spTgt spid="22"/>
                                        </p:tgtEl>
                                      </p:cBhvr>
                                    </p:animEffect>
                                  </p:childTnLst>
                                </p:cTn>
                              </p:par>
                              <p:par>
                                <p:cTn id="41" presetID="22" presetClass="entr" presetSubtype="8" fill="hold" grpId="0" nodeType="withEffect">
                                  <p:stCondLst>
                                    <p:cond delay="50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down)">
                                      <p:cBhvr>
                                        <p:cTn id="48" dur="500"/>
                                        <p:tgtEl>
                                          <p:spTgt spid="23"/>
                                        </p:tgtEl>
                                      </p:cBhvr>
                                    </p:animEffect>
                                  </p:childTnLst>
                                </p:cTn>
                              </p:par>
                              <p:par>
                                <p:cTn id="49" presetID="22" presetClass="entr" presetSubtype="8" fill="hold" grpId="0" nodeType="withEffect">
                                  <p:stCondLst>
                                    <p:cond delay="50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ndertitel 5">
            <a:extLst>
              <a:ext uri="{FF2B5EF4-FFF2-40B4-BE49-F238E27FC236}">
                <a16:creationId xmlns:a16="http://schemas.microsoft.com/office/drawing/2014/main" id="{5AE9F033-830A-1A48-A48F-C099D99F5588}"/>
              </a:ext>
            </a:extLst>
          </p:cNvPr>
          <p:cNvSpPr>
            <a:spLocks noGrp="1"/>
          </p:cNvSpPr>
          <p:nvPr>
            <p:ph type="subTitle" idx="1"/>
          </p:nvPr>
        </p:nvSpPr>
        <p:spPr/>
        <p:txBody>
          <a:bodyPr/>
          <a:lstStyle/>
          <a:p>
            <a:pPr marL="285750" indent="-285750">
              <a:buClr>
                <a:schemeClr val="accent2"/>
              </a:buClr>
              <a:buSzPct val="75000"/>
              <a:buFont typeface="Systeemlettertype"/>
              <a:buChar char="→"/>
            </a:pPr>
            <a:r>
              <a:rPr lang="nl-NL" dirty="0"/>
              <a:t>Verantwoordelijkheid</a:t>
            </a:r>
          </a:p>
          <a:p>
            <a:pPr marL="285750" indent="-285750">
              <a:buClr>
                <a:schemeClr val="accent2"/>
              </a:buClr>
              <a:buSzPct val="75000"/>
              <a:buFont typeface="Systeemlettertype"/>
              <a:buChar char="→"/>
            </a:pPr>
            <a:r>
              <a:rPr lang="nl-NL" dirty="0"/>
              <a:t>Versnelling energietransitie</a:t>
            </a:r>
          </a:p>
          <a:p>
            <a:endParaRPr lang="nl-NL" dirty="0"/>
          </a:p>
        </p:txBody>
      </p:sp>
      <p:sp>
        <p:nvSpPr>
          <p:cNvPr id="9" name="Tijdelijke aanduiding voor dianummer 5">
            <a:extLst>
              <a:ext uri="{FF2B5EF4-FFF2-40B4-BE49-F238E27FC236}">
                <a16:creationId xmlns:a16="http://schemas.microsoft.com/office/drawing/2014/main" id="{8BEAA8A4-CCFD-9946-B1B1-44C297661B0C}"/>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6</a:t>
            </a:fld>
            <a:endParaRPr lang="nl-NL" dirty="0"/>
          </a:p>
        </p:txBody>
      </p:sp>
      <p:sp>
        <p:nvSpPr>
          <p:cNvPr id="2" name="Titel 1"/>
          <p:cNvSpPr>
            <a:spLocks noGrp="1"/>
          </p:cNvSpPr>
          <p:nvPr>
            <p:ph type="title"/>
          </p:nvPr>
        </p:nvSpPr>
        <p:spPr/>
        <p:txBody>
          <a:bodyPr/>
          <a:lstStyle/>
          <a:p>
            <a:r>
              <a:rPr lang="nl-NL" dirty="0"/>
              <a:t>WATT en waarom?</a:t>
            </a:r>
            <a:br>
              <a:rPr lang="nl-NL" dirty="0"/>
            </a:br>
            <a:endParaRPr lang="nl-NL" dirty="0"/>
          </a:p>
        </p:txBody>
      </p:sp>
      <p:sp>
        <p:nvSpPr>
          <p:cNvPr id="5" name="Tijdelijke aanduiding voor inhoud 2"/>
          <p:cNvSpPr txBox="1">
            <a:spLocks/>
          </p:cNvSpPr>
          <p:nvPr/>
        </p:nvSpPr>
        <p:spPr>
          <a:xfrm>
            <a:off x="1778000" y="1460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2667" dirty="0"/>
          </a:p>
        </p:txBody>
      </p:sp>
    </p:spTree>
    <p:extLst>
      <p:ext uri="{BB962C8B-B14F-4D97-AF65-F5344CB8AC3E}">
        <p14:creationId xmlns:p14="http://schemas.microsoft.com/office/powerpoint/2010/main" val="3289516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ndertitel 5">
            <a:extLst>
              <a:ext uri="{FF2B5EF4-FFF2-40B4-BE49-F238E27FC236}">
                <a16:creationId xmlns:a16="http://schemas.microsoft.com/office/drawing/2014/main" id="{5AE9F033-830A-1A48-A48F-C099D99F5588}"/>
              </a:ext>
            </a:extLst>
          </p:cNvPr>
          <p:cNvSpPr>
            <a:spLocks noGrp="1"/>
          </p:cNvSpPr>
          <p:nvPr>
            <p:ph type="subTitle" idx="1"/>
          </p:nvPr>
        </p:nvSpPr>
        <p:spPr/>
        <p:txBody>
          <a:bodyPr/>
          <a:lstStyle/>
          <a:p>
            <a:r>
              <a:rPr lang="nl-NL" b="1" dirty="0"/>
              <a:t>Stap 1:</a:t>
            </a:r>
          </a:p>
          <a:p>
            <a:r>
              <a:rPr lang="nl-NL" dirty="0"/>
              <a:t>Check of jij binnen de wet valt via het</a:t>
            </a:r>
          </a:p>
          <a:p>
            <a:r>
              <a:rPr lang="nl-NL" dirty="0">
                <a:solidFill>
                  <a:srgbClr val="29B979"/>
                </a:solidFill>
                <a:hlinkClick r:id="rId3">
                  <a:extLst>
                    <a:ext uri="{A12FA001-AC4F-418D-AE19-62706E023703}">
                      <ahyp:hlinkClr xmlns:ahyp="http://schemas.microsoft.com/office/drawing/2018/hyperlinkcolor" val="tx"/>
                    </a:ext>
                  </a:extLst>
                </a:hlinkClick>
              </a:rPr>
              <a:t>Stappenplan Informatieplicht</a:t>
            </a:r>
            <a:endParaRPr lang="nl-NL" dirty="0">
              <a:solidFill>
                <a:srgbClr val="29B979"/>
              </a:solidFill>
            </a:endParaRPr>
          </a:p>
          <a:p>
            <a:endParaRPr lang="nl-NL" dirty="0"/>
          </a:p>
          <a:p>
            <a:r>
              <a:rPr lang="nl-NL" dirty="0"/>
              <a:t>Hiervoor heb je nodig:</a:t>
            </a:r>
          </a:p>
          <a:p>
            <a:pPr marL="285750" indent="-285750">
              <a:buClr>
                <a:schemeClr val="accent2"/>
              </a:buClr>
              <a:buSzPct val="75000"/>
              <a:buFont typeface="Systeemlettertype"/>
              <a:buChar char="→"/>
            </a:pPr>
            <a:r>
              <a:rPr lang="nl-NL" dirty="0"/>
              <a:t>Jouw jaarlijks energieverbruik </a:t>
            </a:r>
            <a:br>
              <a:rPr lang="nl-NL" dirty="0"/>
            </a:br>
            <a:r>
              <a:rPr lang="nl-NL" dirty="0"/>
              <a:t>(jaarrekening of maandelijkse afschriften van je energieleverancier)</a:t>
            </a:r>
          </a:p>
          <a:p>
            <a:endParaRPr lang="nl-NL" dirty="0"/>
          </a:p>
        </p:txBody>
      </p:sp>
      <p:sp>
        <p:nvSpPr>
          <p:cNvPr id="9" name="Tijdelijke aanduiding voor dianummer 5">
            <a:extLst>
              <a:ext uri="{FF2B5EF4-FFF2-40B4-BE49-F238E27FC236}">
                <a16:creationId xmlns:a16="http://schemas.microsoft.com/office/drawing/2014/main" id="{8BEAA8A4-CCFD-9946-B1B1-44C297661B0C}"/>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7</a:t>
            </a:fld>
            <a:endParaRPr lang="nl-NL" dirty="0"/>
          </a:p>
        </p:txBody>
      </p:sp>
      <p:sp>
        <p:nvSpPr>
          <p:cNvPr id="2" name="Titel 1"/>
          <p:cNvSpPr>
            <a:spLocks noGrp="1"/>
          </p:cNvSpPr>
          <p:nvPr>
            <p:ph type="title"/>
          </p:nvPr>
        </p:nvSpPr>
        <p:spPr/>
        <p:txBody>
          <a:bodyPr/>
          <a:lstStyle/>
          <a:p>
            <a:r>
              <a:rPr lang="nl-NL" dirty="0"/>
              <a:t>WATT betekent het voor mijn bedrijf?</a:t>
            </a:r>
            <a:br>
              <a:rPr lang="nl-NL" dirty="0"/>
            </a:br>
            <a:endParaRPr lang="nl-NL" dirty="0"/>
          </a:p>
        </p:txBody>
      </p:sp>
      <p:sp>
        <p:nvSpPr>
          <p:cNvPr id="5" name="Tijdelijke aanduiding voor inhoud 2"/>
          <p:cNvSpPr txBox="1">
            <a:spLocks/>
          </p:cNvSpPr>
          <p:nvPr/>
        </p:nvSpPr>
        <p:spPr>
          <a:xfrm>
            <a:off x="1778000" y="1460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2667" dirty="0"/>
          </a:p>
        </p:txBody>
      </p:sp>
    </p:spTree>
    <p:extLst>
      <p:ext uri="{BB962C8B-B14F-4D97-AF65-F5344CB8AC3E}">
        <p14:creationId xmlns:p14="http://schemas.microsoft.com/office/powerpoint/2010/main" val="80488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00774" y="1712906"/>
            <a:ext cx="6394027" cy="570834"/>
          </a:xfrm>
        </p:spPr>
        <p:txBody>
          <a:bodyPr/>
          <a:lstStyle/>
          <a:p>
            <a:r>
              <a:rPr lang="nl-NL" dirty="0"/>
              <a:t>Uitzonderingen informatieplicht</a:t>
            </a:r>
          </a:p>
        </p:txBody>
      </p:sp>
      <p:sp>
        <p:nvSpPr>
          <p:cNvPr id="7" name="Tijdelijke aanduiding voor inhoud 6">
            <a:extLst>
              <a:ext uri="{FF2B5EF4-FFF2-40B4-BE49-F238E27FC236}">
                <a16:creationId xmlns:a16="http://schemas.microsoft.com/office/drawing/2014/main" id="{657647B1-1DD8-5246-8C23-5B9A48AF5B15}"/>
              </a:ext>
            </a:extLst>
          </p:cNvPr>
          <p:cNvSpPr>
            <a:spLocks noGrp="1"/>
          </p:cNvSpPr>
          <p:nvPr>
            <p:ph idx="1"/>
          </p:nvPr>
        </p:nvSpPr>
        <p:spPr>
          <a:xfrm>
            <a:off x="2800773" y="2362640"/>
            <a:ext cx="6394027" cy="2387161"/>
          </a:xfrm>
        </p:spPr>
        <p:txBody>
          <a:bodyPr>
            <a:normAutofit fontScale="92500" lnSpcReduction="20000"/>
          </a:bodyPr>
          <a:lstStyle/>
          <a:p>
            <a:pPr lvl="0"/>
            <a:r>
              <a:rPr lang="nl-NL" dirty="0"/>
              <a:t>Bedrijven of instellingen waarvan alle Wet milieubeheer-inrichtingen deelnemen aan het </a:t>
            </a:r>
            <a:r>
              <a:rPr lang="nl-NL" dirty="0">
                <a:solidFill>
                  <a:schemeClr val="accent1"/>
                </a:solidFill>
              </a:rPr>
              <a:t>(</a:t>
            </a:r>
            <a:r>
              <a:rPr lang="nl-NL" dirty="0">
                <a:solidFill>
                  <a:schemeClr val="accent1"/>
                </a:solidFill>
                <a:hlinkClick r:id="rId3">
                  <a:extLst>
                    <a:ext uri="{A12FA001-AC4F-418D-AE19-62706E023703}">
                      <ahyp:hlinkClr xmlns:ahyp="http://schemas.microsoft.com/office/drawing/2018/hyperlinkcolor" val="tx"/>
                    </a:ext>
                  </a:extLst>
                </a:hlinkClick>
              </a:rPr>
              <a:t>Europese emissiehandelssysteem (EU ETS</a:t>
            </a:r>
            <a:r>
              <a:rPr lang="nl-NL" dirty="0">
                <a:solidFill>
                  <a:schemeClr val="accent1"/>
                </a:solidFill>
              </a:rPr>
              <a:t>)</a:t>
            </a:r>
            <a:r>
              <a:rPr lang="nl-NL" dirty="0"/>
              <a:t>.</a:t>
            </a:r>
          </a:p>
          <a:p>
            <a:pPr lvl="0"/>
            <a:r>
              <a:rPr lang="nl-NL" dirty="0"/>
              <a:t>Glastuinbouwbedrijven die deelnemen aan het </a:t>
            </a:r>
            <a:r>
              <a:rPr lang="nl-NL" dirty="0">
                <a:solidFill>
                  <a:schemeClr val="accent1"/>
                </a:solidFill>
                <a:hlinkClick r:id="rId4">
                  <a:extLst>
                    <a:ext uri="{A12FA001-AC4F-418D-AE19-62706E023703}">
                      <ahyp:hlinkClr xmlns:ahyp="http://schemas.microsoft.com/office/drawing/2018/hyperlinkcolor" val="tx"/>
                    </a:ext>
                  </a:extLst>
                </a:hlinkClick>
              </a:rPr>
              <a:t>CO₂-vereveningssysteem</a:t>
            </a:r>
            <a:r>
              <a:rPr lang="nl-NL" dirty="0"/>
              <a:t>.</a:t>
            </a:r>
          </a:p>
          <a:p>
            <a:pPr lvl="0"/>
            <a:r>
              <a:rPr lang="nl-NL" dirty="0"/>
              <a:t>Bedrijven of instellingen waarvan alle Wet milieubeheer-inrichtingen deelnemen aan het convenant </a:t>
            </a:r>
            <a:r>
              <a:rPr lang="nl-NL" dirty="0">
                <a:solidFill>
                  <a:schemeClr val="accent1"/>
                </a:solidFill>
                <a:hlinkClick r:id="rId5">
                  <a:extLst>
                    <a:ext uri="{A12FA001-AC4F-418D-AE19-62706E023703}">
                      <ahyp:hlinkClr xmlns:ahyp="http://schemas.microsoft.com/office/drawing/2018/hyperlinkcolor" val="tx"/>
                    </a:ext>
                  </a:extLst>
                </a:hlinkClick>
              </a:rPr>
              <a:t>Meerjarenafspraken energie-efficiëntie (MJA3)</a:t>
            </a:r>
            <a:r>
              <a:rPr lang="nl-NL" dirty="0">
                <a:solidFill>
                  <a:schemeClr val="accent1"/>
                </a:solidFill>
              </a:rPr>
              <a:t>.</a:t>
            </a:r>
          </a:p>
          <a:p>
            <a:pPr lvl="0"/>
            <a:r>
              <a:rPr lang="nl-NL" dirty="0"/>
              <a:t>Wet milieubeheer-inrichtingen, </a:t>
            </a:r>
            <a:r>
              <a:rPr lang="nl-NL" dirty="0">
                <a:solidFill>
                  <a:schemeClr val="accent1"/>
                </a:solidFill>
                <a:hlinkClick r:id="rId6">
                  <a:extLst>
                    <a:ext uri="{A12FA001-AC4F-418D-AE19-62706E023703}">
                      <ahyp:hlinkClr xmlns:ahyp="http://schemas.microsoft.com/office/drawing/2018/hyperlinkcolor" val="tx"/>
                    </a:ext>
                  </a:extLst>
                </a:hlinkClick>
              </a:rPr>
              <a:t>Type C</a:t>
            </a:r>
            <a:r>
              <a:rPr lang="nl-NL" dirty="0"/>
              <a:t>, die een omgevingsvergunning milieu hebben.</a:t>
            </a:r>
          </a:p>
        </p:txBody>
      </p:sp>
      <p:sp>
        <p:nvSpPr>
          <p:cNvPr id="4" name="Tijdelijke aanduiding voor inhoud 2"/>
          <p:cNvSpPr txBox="1">
            <a:spLocks/>
          </p:cNvSpPr>
          <p:nvPr/>
        </p:nvSpPr>
        <p:spPr>
          <a:xfrm>
            <a:off x="1651000" y="1333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1667" dirty="0"/>
          </a:p>
        </p:txBody>
      </p:sp>
      <p:sp>
        <p:nvSpPr>
          <p:cNvPr id="5" name="Tijdelijke aanduiding voor inhoud 2"/>
          <p:cNvSpPr txBox="1">
            <a:spLocks/>
          </p:cNvSpPr>
          <p:nvPr/>
        </p:nvSpPr>
        <p:spPr>
          <a:xfrm>
            <a:off x="463907" y="1282019"/>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2667" dirty="0"/>
          </a:p>
        </p:txBody>
      </p:sp>
      <p:sp>
        <p:nvSpPr>
          <p:cNvPr id="6" name="Tijdelijke aanduiding voor inhoud 2"/>
          <p:cNvSpPr txBox="1">
            <a:spLocks/>
          </p:cNvSpPr>
          <p:nvPr/>
        </p:nvSpPr>
        <p:spPr>
          <a:xfrm>
            <a:off x="1778000" y="1460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1667" dirty="0"/>
          </a:p>
        </p:txBody>
      </p:sp>
      <p:sp>
        <p:nvSpPr>
          <p:cNvPr id="12" name="Tijdelijke aanduiding voor dianummer 5">
            <a:extLst>
              <a:ext uri="{FF2B5EF4-FFF2-40B4-BE49-F238E27FC236}">
                <a16:creationId xmlns:a16="http://schemas.microsoft.com/office/drawing/2014/main" id="{202435C4-4384-E643-8C25-993F975101FA}"/>
              </a:ext>
            </a:extLst>
          </p:cNvPr>
          <p:cNvSpPr>
            <a:spLocks noGrp="1"/>
          </p:cNvSpPr>
          <p:nvPr>
            <p:ph type="sldNum" sz="quarter" idx="4"/>
          </p:nvPr>
        </p:nvSpPr>
        <p:spPr>
          <a:xfrm>
            <a:off x="7007016" y="5296960"/>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8</a:t>
            </a:fld>
            <a:endParaRPr lang="nl-NL" dirty="0"/>
          </a:p>
        </p:txBody>
      </p:sp>
      <p:sp>
        <p:nvSpPr>
          <p:cNvPr id="3" name="Rechthoek 2">
            <a:extLst>
              <a:ext uri="{FF2B5EF4-FFF2-40B4-BE49-F238E27FC236}">
                <a16:creationId xmlns:a16="http://schemas.microsoft.com/office/drawing/2014/main" id="{BE917BB5-AC73-684E-B97E-6954DE1B9309}"/>
              </a:ext>
            </a:extLst>
          </p:cNvPr>
          <p:cNvSpPr/>
          <p:nvPr/>
        </p:nvSpPr>
        <p:spPr>
          <a:xfrm>
            <a:off x="2800773" y="1056502"/>
            <a:ext cx="5636791" cy="430887"/>
          </a:xfrm>
          <a:prstGeom prst="rect">
            <a:avLst/>
          </a:prstGeom>
        </p:spPr>
        <p:txBody>
          <a:bodyPr wrap="square" lIns="0" tIns="0" rIns="0" bIns="0">
            <a:spAutoFit/>
          </a:bodyPr>
          <a:lstStyle/>
          <a:p>
            <a:r>
              <a:rPr lang="nl-NL" sz="1400" i="1" dirty="0"/>
              <a:t>De wet geldt voor bedrijven met een jaarlijks verbruik van 50.000 kWh of 25.000 m3 aardgas(equivalent).</a:t>
            </a:r>
          </a:p>
        </p:txBody>
      </p:sp>
    </p:spTree>
    <p:extLst>
      <p:ext uri="{BB962C8B-B14F-4D97-AF65-F5344CB8AC3E}">
        <p14:creationId xmlns:p14="http://schemas.microsoft.com/office/powerpoint/2010/main" val="252350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800" dirty="0"/>
              <a:t>WATT moet ik ermee?</a:t>
            </a:r>
          </a:p>
        </p:txBody>
      </p:sp>
      <p:sp>
        <p:nvSpPr>
          <p:cNvPr id="4" name="Tijdelijke aanduiding voor inhoud 2"/>
          <p:cNvSpPr txBox="1">
            <a:spLocks/>
          </p:cNvSpPr>
          <p:nvPr/>
        </p:nvSpPr>
        <p:spPr>
          <a:xfrm>
            <a:off x="1651000" y="1333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1667" dirty="0"/>
          </a:p>
        </p:txBody>
      </p:sp>
      <p:sp>
        <p:nvSpPr>
          <p:cNvPr id="5" name="Tijdelijke aanduiding voor inhoud 2"/>
          <p:cNvSpPr txBox="1">
            <a:spLocks/>
          </p:cNvSpPr>
          <p:nvPr/>
        </p:nvSpPr>
        <p:spPr>
          <a:xfrm>
            <a:off x="463907" y="1282019"/>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2667" dirty="0"/>
          </a:p>
        </p:txBody>
      </p:sp>
      <p:sp>
        <p:nvSpPr>
          <p:cNvPr id="6" name="Tijdelijke aanduiding voor dianummer 5">
            <a:extLst>
              <a:ext uri="{FF2B5EF4-FFF2-40B4-BE49-F238E27FC236}">
                <a16:creationId xmlns:a16="http://schemas.microsoft.com/office/drawing/2014/main" id="{3A9959EB-F795-B140-89B8-7B494FCB339F}"/>
              </a:ext>
            </a:extLst>
          </p:cNvPr>
          <p:cNvSpPr>
            <a:spLocks noGrp="1"/>
          </p:cNvSpPr>
          <p:nvPr>
            <p:ph type="sldNum" sz="quarter" idx="4"/>
          </p:nvPr>
        </p:nvSpPr>
        <p:spPr>
          <a:xfrm>
            <a:off x="7007016" y="5296960"/>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9</a:t>
            </a:fld>
            <a:endParaRPr lang="nl-NL" dirty="0"/>
          </a:p>
        </p:txBody>
      </p:sp>
    </p:spTree>
    <p:extLst>
      <p:ext uri="{BB962C8B-B14F-4D97-AF65-F5344CB8AC3E}">
        <p14:creationId xmlns:p14="http://schemas.microsoft.com/office/powerpoint/2010/main" val="5196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hema">
  <a:themeElements>
    <a:clrScheme name="Aangepast 4">
      <a:dk1>
        <a:srgbClr val="000000"/>
      </a:dk1>
      <a:lt1>
        <a:srgbClr val="FFFFFF"/>
      </a:lt1>
      <a:dk2>
        <a:srgbClr val="1F497D"/>
      </a:dk2>
      <a:lt2>
        <a:srgbClr val="EEECEE"/>
      </a:lt2>
      <a:accent1>
        <a:srgbClr val="28B979"/>
      </a:accent1>
      <a:accent2>
        <a:srgbClr val="1696F3"/>
      </a:accent2>
      <a:accent3>
        <a:srgbClr val="E98300"/>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830</TotalTime>
  <Words>1442</Words>
  <Application>Microsoft Office PowerPoint</Application>
  <PresentationFormat>Aangepast</PresentationFormat>
  <Paragraphs>204</Paragraphs>
  <Slides>20</Slides>
  <Notes>19</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20</vt:i4>
      </vt:variant>
    </vt:vector>
  </HeadingPairs>
  <TitlesOfParts>
    <vt:vector size="25" baseType="lpstr">
      <vt:lpstr>Arial</vt:lpstr>
      <vt:lpstr>Calibri</vt:lpstr>
      <vt:lpstr>Mangal</vt:lpstr>
      <vt:lpstr>Systeemlettertype</vt:lpstr>
      <vt:lpstr>Office-thema</vt:lpstr>
      <vt:lpstr>PowerPoint-presentatie</vt:lpstr>
      <vt:lpstr>Inhoud</vt:lpstr>
      <vt:lpstr>PowerPoint-presentatie</vt:lpstr>
      <vt:lpstr>WATT is de Informatieplicht?</vt:lpstr>
      <vt:lpstr>Tijdlijn</vt:lpstr>
      <vt:lpstr>WATT en waarom? </vt:lpstr>
      <vt:lpstr>WATT betekent het voor mijn bedrijf? </vt:lpstr>
      <vt:lpstr>Uitzonderingen informatieplicht</vt:lpstr>
      <vt:lpstr>WATT moet ik ermee?</vt:lpstr>
      <vt:lpstr>Optie A:  Je hebt geen Informatieplicht</vt:lpstr>
      <vt:lpstr>Optie B:  Je hebt een Informatieplicht</vt:lpstr>
      <vt:lpstr>Stap 2:  Bepaal Erkende Maatregelenlijst</vt:lpstr>
      <vt:lpstr>Stap 3:  Vraag eHerkenning aan </vt:lpstr>
      <vt:lpstr>Stap 4:  Rapporteer in het eLoket van RVO</vt:lpstr>
      <vt:lpstr>WATT gebeurt er met mijn gegevens?</vt:lpstr>
      <vt:lpstr>WATT nu?</vt:lpstr>
      <vt:lpstr>WATT kunnen energiescans betekenen?</vt:lpstr>
      <vt:lpstr>Voor een antwoord op veel gestelde  vragen, het Stappenplan Informatieplicht en  heel veel informatie ga je naar:  WATTjemoetweten.nl  </vt:lpstr>
      <vt:lpstr>Met vragen kun je terecht bij:</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WATT je moet weten over de Informatieplicht Energiebesparing</dc:title>
  <dc:creator>Kim Kuiper</dc:creator>
  <cp:lastModifiedBy>Marja Meijer</cp:lastModifiedBy>
  <cp:revision>75</cp:revision>
  <cp:lastPrinted>2019-03-08T09:21:03Z</cp:lastPrinted>
  <dcterms:created xsi:type="dcterms:W3CDTF">2019-03-08T07:28:53Z</dcterms:created>
  <dcterms:modified xsi:type="dcterms:W3CDTF">2019-06-12T07:10:10Z</dcterms:modified>
</cp:coreProperties>
</file>